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34"/>
  </p:notesMasterIdLst>
  <p:handoutMasterIdLst>
    <p:handoutMasterId r:id="rId35"/>
  </p:handoutMasterIdLst>
  <p:sldIdLst>
    <p:sldId id="626" r:id="rId2"/>
    <p:sldId id="531" r:id="rId3"/>
    <p:sldId id="783" r:id="rId4"/>
    <p:sldId id="799" r:id="rId5"/>
    <p:sldId id="800" r:id="rId6"/>
    <p:sldId id="784" r:id="rId7"/>
    <p:sldId id="786" r:id="rId8"/>
    <p:sldId id="787" r:id="rId9"/>
    <p:sldId id="788" r:id="rId10"/>
    <p:sldId id="789" r:id="rId11"/>
    <p:sldId id="790" r:id="rId12"/>
    <p:sldId id="791" r:id="rId13"/>
    <p:sldId id="793" r:id="rId14"/>
    <p:sldId id="795" r:id="rId15"/>
    <p:sldId id="796" r:id="rId16"/>
    <p:sldId id="794" r:id="rId17"/>
    <p:sldId id="798" r:id="rId18"/>
    <p:sldId id="801" r:id="rId19"/>
    <p:sldId id="802" r:id="rId20"/>
    <p:sldId id="804" r:id="rId21"/>
    <p:sldId id="803" r:id="rId22"/>
    <p:sldId id="805" r:id="rId23"/>
    <p:sldId id="806" r:id="rId24"/>
    <p:sldId id="807" r:id="rId25"/>
    <p:sldId id="808" r:id="rId26"/>
    <p:sldId id="809" r:id="rId27"/>
    <p:sldId id="810" r:id="rId28"/>
    <p:sldId id="811" r:id="rId29"/>
    <p:sldId id="812" r:id="rId30"/>
    <p:sldId id="792" r:id="rId31"/>
    <p:sldId id="780" r:id="rId32"/>
    <p:sldId id="782" r:id="rId33"/>
  </p:sldIdLst>
  <p:sldSz cx="9144000" cy="6858000" type="screen4x3"/>
  <p:notesSz cx="7315200" cy="9601200"/>
  <p:defaultTextStyle>
    <a:defPPr>
      <a:defRPr lang="en-US"/>
    </a:defPPr>
    <a:lvl1pPr algn="l" rtl="0" fontAlgn="base">
      <a:spcBef>
        <a:spcPct val="30000"/>
      </a:spcBef>
      <a:spcAft>
        <a:spcPct val="0"/>
      </a:spcAft>
      <a:defRPr sz="2000" kern="1200">
        <a:solidFill>
          <a:schemeClr val="tx1"/>
        </a:solidFill>
        <a:latin typeface="Verdana" pitchFamily="34" charset="0"/>
        <a:ea typeface="+mn-ea"/>
        <a:cs typeface="+mn-cs"/>
      </a:defRPr>
    </a:lvl1pPr>
    <a:lvl2pPr marL="457200" algn="l" rtl="0" fontAlgn="base">
      <a:spcBef>
        <a:spcPct val="30000"/>
      </a:spcBef>
      <a:spcAft>
        <a:spcPct val="0"/>
      </a:spcAft>
      <a:defRPr sz="2000" kern="1200">
        <a:solidFill>
          <a:schemeClr val="tx1"/>
        </a:solidFill>
        <a:latin typeface="Verdana" pitchFamily="34" charset="0"/>
        <a:ea typeface="+mn-ea"/>
        <a:cs typeface="+mn-cs"/>
      </a:defRPr>
    </a:lvl2pPr>
    <a:lvl3pPr marL="914400" algn="l" rtl="0" fontAlgn="base">
      <a:spcBef>
        <a:spcPct val="30000"/>
      </a:spcBef>
      <a:spcAft>
        <a:spcPct val="0"/>
      </a:spcAft>
      <a:defRPr sz="2000" kern="1200">
        <a:solidFill>
          <a:schemeClr val="tx1"/>
        </a:solidFill>
        <a:latin typeface="Verdana" pitchFamily="34" charset="0"/>
        <a:ea typeface="+mn-ea"/>
        <a:cs typeface="+mn-cs"/>
      </a:defRPr>
    </a:lvl3pPr>
    <a:lvl4pPr marL="1371600" algn="l" rtl="0" fontAlgn="base">
      <a:spcBef>
        <a:spcPct val="30000"/>
      </a:spcBef>
      <a:spcAft>
        <a:spcPct val="0"/>
      </a:spcAft>
      <a:defRPr sz="2000" kern="1200">
        <a:solidFill>
          <a:schemeClr val="tx1"/>
        </a:solidFill>
        <a:latin typeface="Verdana" pitchFamily="34" charset="0"/>
        <a:ea typeface="+mn-ea"/>
        <a:cs typeface="+mn-cs"/>
      </a:defRPr>
    </a:lvl4pPr>
    <a:lvl5pPr marL="1828800" algn="l" rtl="0" fontAlgn="base">
      <a:spcBef>
        <a:spcPct val="30000"/>
      </a:spcBef>
      <a:spcAft>
        <a:spcPct val="0"/>
      </a:spcAft>
      <a:defRPr sz="2000" kern="1200">
        <a:solidFill>
          <a:schemeClr val="tx1"/>
        </a:solidFill>
        <a:latin typeface="Verdana" pitchFamily="34" charset="0"/>
        <a:ea typeface="+mn-ea"/>
        <a:cs typeface="+mn-cs"/>
      </a:defRPr>
    </a:lvl5pPr>
    <a:lvl6pPr marL="2286000" algn="l" defTabSz="914400" rtl="0" eaLnBrk="1" latinLnBrk="0" hangingPunct="1">
      <a:defRPr sz="2000" kern="1200">
        <a:solidFill>
          <a:schemeClr val="tx1"/>
        </a:solidFill>
        <a:latin typeface="Verdana" pitchFamily="34" charset="0"/>
        <a:ea typeface="+mn-ea"/>
        <a:cs typeface="+mn-cs"/>
      </a:defRPr>
    </a:lvl6pPr>
    <a:lvl7pPr marL="2743200" algn="l" defTabSz="914400" rtl="0" eaLnBrk="1" latinLnBrk="0" hangingPunct="1">
      <a:defRPr sz="2000" kern="1200">
        <a:solidFill>
          <a:schemeClr val="tx1"/>
        </a:solidFill>
        <a:latin typeface="Verdana" pitchFamily="34" charset="0"/>
        <a:ea typeface="+mn-ea"/>
        <a:cs typeface="+mn-cs"/>
      </a:defRPr>
    </a:lvl7pPr>
    <a:lvl8pPr marL="3200400" algn="l" defTabSz="914400" rtl="0" eaLnBrk="1" latinLnBrk="0" hangingPunct="1">
      <a:defRPr sz="2000" kern="1200">
        <a:solidFill>
          <a:schemeClr val="tx1"/>
        </a:solidFill>
        <a:latin typeface="Verdana" pitchFamily="34" charset="0"/>
        <a:ea typeface="+mn-ea"/>
        <a:cs typeface="+mn-cs"/>
      </a:defRPr>
    </a:lvl8pPr>
    <a:lvl9pPr marL="3657600" algn="l" defTabSz="914400" rtl="0" eaLnBrk="1" latinLnBrk="0" hangingPunct="1">
      <a:defRPr sz="2000"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CCFFFF"/>
    <a:srgbClr val="FFFFCC"/>
    <a:srgbClr val="E9E9FF"/>
    <a:srgbClr val="F4F4F4"/>
    <a:srgbClr val="FF6600"/>
    <a:srgbClr val="FFCC00"/>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91" autoAdjust="0"/>
    <p:restoredTop sz="95118" autoAdjust="0"/>
  </p:normalViewPr>
  <p:slideViewPr>
    <p:cSldViewPr snapToGrid="0">
      <p:cViewPr>
        <p:scale>
          <a:sx n="75" d="100"/>
          <a:sy n="75" d="100"/>
        </p:scale>
        <p:origin x="-2240" y="-920"/>
      </p:cViewPr>
      <p:guideLst>
        <p:guide orient="horz" pos="2160"/>
        <p:guide pos="2880"/>
      </p:guideLst>
    </p:cSldViewPr>
  </p:slideViewPr>
  <p:outlineViewPr>
    <p:cViewPr>
      <p:scale>
        <a:sx n="33" d="100"/>
        <a:sy n="33" d="100"/>
      </p:scale>
      <p:origin x="240" y="0"/>
    </p:cViewPr>
  </p:outlineViewPr>
  <p:notesTextViewPr>
    <p:cViewPr>
      <p:scale>
        <a:sx n="129" d="100"/>
        <a:sy n="129" d="100"/>
      </p:scale>
      <p:origin x="0" y="0"/>
    </p:cViewPr>
  </p:notesTextViewPr>
  <p:sorterViewPr>
    <p:cViewPr>
      <p:scale>
        <a:sx n="66" d="100"/>
        <a:sy n="66" d="100"/>
      </p:scale>
      <p:origin x="0" y="0"/>
    </p:cViewPr>
  </p:sorterViewPr>
  <p:gridSpacing cx="38405" cy="38405"/>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5507" tIns="47753" rIns="95507" bIns="47753" numCol="1" anchor="t" anchorCtr="0" compatLnSpc="1">
            <a:prstTxWarp prst="textNoShape">
              <a:avLst/>
            </a:prstTxWarp>
          </a:bodyPr>
          <a:lstStyle>
            <a:lvl1pPr defTabSz="955675">
              <a:spcBef>
                <a:spcPct val="0"/>
              </a:spcBef>
              <a:defRPr sz="1300" smtClean="0"/>
            </a:lvl1pPr>
          </a:lstStyle>
          <a:p>
            <a:pPr>
              <a:defRPr/>
            </a:pPr>
            <a:endParaRPr lang="en-US"/>
          </a:p>
        </p:txBody>
      </p:sp>
      <p:sp>
        <p:nvSpPr>
          <p:cNvPr id="164867" name="Rectangle 3"/>
          <p:cNvSpPr>
            <a:spLocks noGrp="1" noChangeArrowheads="1"/>
          </p:cNvSpPr>
          <p:nvPr>
            <p:ph type="dt" sz="quarter" idx="1"/>
          </p:nvPr>
        </p:nvSpPr>
        <p:spPr bwMode="auto">
          <a:xfrm>
            <a:off x="4143375" y="0"/>
            <a:ext cx="3170238" cy="481013"/>
          </a:xfrm>
          <a:prstGeom prst="rect">
            <a:avLst/>
          </a:prstGeom>
          <a:noFill/>
          <a:ln w="9525">
            <a:noFill/>
            <a:miter lim="800000"/>
            <a:headEnd/>
            <a:tailEnd/>
          </a:ln>
          <a:effectLst/>
        </p:spPr>
        <p:txBody>
          <a:bodyPr vert="horz" wrap="square" lIns="95507" tIns="47753" rIns="95507" bIns="47753" numCol="1" anchor="t" anchorCtr="0" compatLnSpc="1">
            <a:prstTxWarp prst="textNoShape">
              <a:avLst/>
            </a:prstTxWarp>
          </a:bodyPr>
          <a:lstStyle>
            <a:lvl1pPr algn="r" defTabSz="955675">
              <a:spcBef>
                <a:spcPct val="0"/>
              </a:spcBef>
              <a:defRPr sz="1300" smtClean="0"/>
            </a:lvl1pPr>
          </a:lstStyle>
          <a:p>
            <a:pPr>
              <a:defRPr/>
            </a:pPr>
            <a:endParaRPr lang="en-US"/>
          </a:p>
        </p:txBody>
      </p:sp>
      <p:sp>
        <p:nvSpPr>
          <p:cNvPr id="164868" name="Rectangle 4"/>
          <p:cNvSpPr>
            <a:spLocks noGrp="1" noChangeArrowheads="1"/>
          </p:cNvSpPr>
          <p:nvPr>
            <p:ph type="ftr" sz="quarter" idx="2"/>
          </p:nvPr>
        </p:nvSpPr>
        <p:spPr bwMode="auto">
          <a:xfrm>
            <a:off x="0" y="9118600"/>
            <a:ext cx="3170238" cy="481013"/>
          </a:xfrm>
          <a:prstGeom prst="rect">
            <a:avLst/>
          </a:prstGeom>
          <a:noFill/>
          <a:ln w="9525">
            <a:noFill/>
            <a:miter lim="800000"/>
            <a:headEnd/>
            <a:tailEnd/>
          </a:ln>
          <a:effectLst/>
        </p:spPr>
        <p:txBody>
          <a:bodyPr vert="horz" wrap="square" lIns="95507" tIns="47753" rIns="95507" bIns="47753" numCol="1" anchor="b" anchorCtr="0" compatLnSpc="1">
            <a:prstTxWarp prst="textNoShape">
              <a:avLst/>
            </a:prstTxWarp>
          </a:bodyPr>
          <a:lstStyle>
            <a:lvl1pPr defTabSz="955675">
              <a:spcBef>
                <a:spcPct val="0"/>
              </a:spcBef>
              <a:defRPr sz="1300" smtClean="0"/>
            </a:lvl1pPr>
          </a:lstStyle>
          <a:p>
            <a:pPr>
              <a:defRPr/>
            </a:pPr>
            <a:endParaRPr lang="en-US"/>
          </a:p>
        </p:txBody>
      </p:sp>
      <p:sp>
        <p:nvSpPr>
          <p:cNvPr id="164869" name="Rectangle 5"/>
          <p:cNvSpPr>
            <a:spLocks noGrp="1" noChangeArrowheads="1"/>
          </p:cNvSpPr>
          <p:nvPr>
            <p:ph type="sldNum" sz="quarter" idx="3"/>
          </p:nvPr>
        </p:nvSpPr>
        <p:spPr bwMode="auto">
          <a:xfrm>
            <a:off x="4143375" y="9118600"/>
            <a:ext cx="3170238" cy="481013"/>
          </a:xfrm>
          <a:prstGeom prst="rect">
            <a:avLst/>
          </a:prstGeom>
          <a:noFill/>
          <a:ln w="9525">
            <a:noFill/>
            <a:miter lim="800000"/>
            <a:headEnd/>
            <a:tailEnd/>
          </a:ln>
          <a:effectLst/>
        </p:spPr>
        <p:txBody>
          <a:bodyPr vert="horz" wrap="square" lIns="95507" tIns="47753" rIns="95507" bIns="47753" numCol="1" anchor="b" anchorCtr="0" compatLnSpc="1">
            <a:prstTxWarp prst="textNoShape">
              <a:avLst/>
            </a:prstTxWarp>
          </a:bodyPr>
          <a:lstStyle>
            <a:lvl1pPr algn="r" defTabSz="955675">
              <a:spcBef>
                <a:spcPct val="0"/>
              </a:spcBef>
              <a:defRPr sz="1300" smtClean="0"/>
            </a:lvl1pPr>
          </a:lstStyle>
          <a:p>
            <a:pPr>
              <a:defRPr/>
            </a:pPr>
            <a:fld id="{05B5D5C7-C276-401F-844D-8E7C72578C8B}" type="slidenum">
              <a:rPr lang="en-US"/>
              <a:pPr>
                <a:defRPr/>
              </a:pPr>
              <a:t>‹#›</a:t>
            </a:fld>
            <a:endParaRPr lang="en-US"/>
          </a:p>
        </p:txBody>
      </p:sp>
    </p:spTree>
    <p:extLst>
      <p:ext uri="{BB962C8B-B14F-4D97-AF65-F5344CB8AC3E}">
        <p14:creationId xmlns:p14="http://schemas.microsoft.com/office/powerpoint/2010/main" val="2706523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3170238" cy="481013"/>
          </a:xfrm>
          <a:prstGeom prst="rect">
            <a:avLst/>
          </a:prstGeom>
          <a:noFill/>
          <a:ln w="9525">
            <a:noFill/>
            <a:miter lim="800000"/>
            <a:headEnd/>
            <a:tailEnd/>
          </a:ln>
          <a:effectLst/>
        </p:spPr>
        <p:txBody>
          <a:bodyPr vert="horz" wrap="square" lIns="97101" tIns="48552" rIns="97101" bIns="48552" numCol="1" anchor="t" anchorCtr="0" compatLnSpc="1">
            <a:prstTxWarp prst="textNoShape">
              <a:avLst/>
            </a:prstTxWarp>
          </a:bodyPr>
          <a:lstStyle>
            <a:lvl1pPr defTabSz="973138">
              <a:spcBef>
                <a:spcPct val="0"/>
              </a:spcBef>
              <a:defRPr sz="1300" smtClean="0"/>
            </a:lvl1pPr>
          </a:lstStyle>
          <a:p>
            <a:pPr>
              <a:defRPr/>
            </a:pPr>
            <a:endParaRPr lang="en-US"/>
          </a:p>
        </p:txBody>
      </p:sp>
      <p:sp>
        <p:nvSpPr>
          <p:cNvPr id="80899" name="Rectangle 3"/>
          <p:cNvSpPr>
            <a:spLocks noGrp="1" noChangeArrowheads="1"/>
          </p:cNvSpPr>
          <p:nvPr>
            <p:ph type="dt" idx="1"/>
          </p:nvPr>
        </p:nvSpPr>
        <p:spPr bwMode="auto">
          <a:xfrm>
            <a:off x="4143375" y="0"/>
            <a:ext cx="3170238" cy="481013"/>
          </a:xfrm>
          <a:prstGeom prst="rect">
            <a:avLst/>
          </a:prstGeom>
          <a:noFill/>
          <a:ln w="9525">
            <a:noFill/>
            <a:miter lim="800000"/>
            <a:headEnd/>
            <a:tailEnd/>
          </a:ln>
          <a:effectLst/>
        </p:spPr>
        <p:txBody>
          <a:bodyPr vert="horz" wrap="square" lIns="97101" tIns="48552" rIns="97101" bIns="48552" numCol="1" anchor="t" anchorCtr="0" compatLnSpc="1">
            <a:prstTxWarp prst="textNoShape">
              <a:avLst/>
            </a:prstTxWarp>
          </a:bodyPr>
          <a:lstStyle>
            <a:lvl1pPr algn="r" defTabSz="973138">
              <a:spcBef>
                <a:spcPct val="0"/>
              </a:spcBef>
              <a:defRPr sz="1300" smtClean="0"/>
            </a:lvl1pPr>
          </a:lstStyle>
          <a:p>
            <a:pPr>
              <a:defRPr/>
            </a:pPr>
            <a:endParaRPr lang="en-US"/>
          </a:p>
        </p:txBody>
      </p:sp>
      <p:sp>
        <p:nvSpPr>
          <p:cNvPr id="44036" name="Rectangle 4"/>
          <p:cNvSpPr>
            <a:spLocks noGrp="1" noRot="1" noChangeAspect="1" noChangeArrowheads="1" noTextEdit="1"/>
          </p:cNvSpPr>
          <p:nvPr>
            <p:ph type="sldImg" idx="2"/>
          </p:nvPr>
        </p:nvSpPr>
        <p:spPr bwMode="auto">
          <a:xfrm>
            <a:off x="1258888" y="719138"/>
            <a:ext cx="4799012" cy="3598862"/>
          </a:xfrm>
          <a:prstGeom prst="rect">
            <a:avLst/>
          </a:prstGeom>
          <a:noFill/>
          <a:ln w="9525">
            <a:solidFill>
              <a:srgbClr val="000000"/>
            </a:solidFill>
            <a:miter lim="800000"/>
            <a:headEnd/>
            <a:tailEnd/>
          </a:ln>
        </p:spPr>
      </p:sp>
      <p:sp>
        <p:nvSpPr>
          <p:cNvPr id="80901" name="Rectangle 5"/>
          <p:cNvSpPr>
            <a:spLocks noGrp="1" noChangeArrowheads="1"/>
          </p:cNvSpPr>
          <p:nvPr>
            <p:ph type="body" sz="quarter" idx="3"/>
          </p:nvPr>
        </p:nvSpPr>
        <p:spPr bwMode="auto">
          <a:xfrm>
            <a:off x="731838" y="4560888"/>
            <a:ext cx="5851525" cy="4321175"/>
          </a:xfrm>
          <a:prstGeom prst="rect">
            <a:avLst/>
          </a:prstGeom>
          <a:noFill/>
          <a:ln w="9525">
            <a:noFill/>
            <a:miter lim="800000"/>
            <a:headEnd/>
            <a:tailEnd/>
          </a:ln>
          <a:effectLst/>
        </p:spPr>
        <p:txBody>
          <a:bodyPr vert="horz" wrap="square" lIns="97101" tIns="48552" rIns="97101" bIns="4855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0902" name="Rectangle 6"/>
          <p:cNvSpPr>
            <a:spLocks noGrp="1" noChangeArrowheads="1"/>
          </p:cNvSpPr>
          <p:nvPr>
            <p:ph type="ftr" sz="quarter" idx="4"/>
          </p:nvPr>
        </p:nvSpPr>
        <p:spPr bwMode="auto">
          <a:xfrm>
            <a:off x="0" y="9118600"/>
            <a:ext cx="3170238" cy="481013"/>
          </a:xfrm>
          <a:prstGeom prst="rect">
            <a:avLst/>
          </a:prstGeom>
          <a:noFill/>
          <a:ln w="9525">
            <a:noFill/>
            <a:miter lim="800000"/>
            <a:headEnd/>
            <a:tailEnd/>
          </a:ln>
          <a:effectLst/>
        </p:spPr>
        <p:txBody>
          <a:bodyPr vert="horz" wrap="square" lIns="97101" tIns="48552" rIns="97101" bIns="48552" numCol="1" anchor="b" anchorCtr="0" compatLnSpc="1">
            <a:prstTxWarp prst="textNoShape">
              <a:avLst/>
            </a:prstTxWarp>
          </a:bodyPr>
          <a:lstStyle>
            <a:lvl1pPr defTabSz="973138">
              <a:spcBef>
                <a:spcPct val="0"/>
              </a:spcBef>
              <a:defRPr sz="1300" smtClean="0"/>
            </a:lvl1pPr>
          </a:lstStyle>
          <a:p>
            <a:pPr>
              <a:defRPr/>
            </a:pPr>
            <a:endParaRPr lang="en-US"/>
          </a:p>
        </p:txBody>
      </p:sp>
      <p:sp>
        <p:nvSpPr>
          <p:cNvPr id="80903" name="Rectangle 7"/>
          <p:cNvSpPr>
            <a:spLocks noGrp="1" noChangeArrowheads="1"/>
          </p:cNvSpPr>
          <p:nvPr>
            <p:ph type="sldNum" sz="quarter" idx="5"/>
          </p:nvPr>
        </p:nvSpPr>
        <p:spPr bwMode="auto">
          <a:xfrm>
            <a:off x="4143375" y="9118600"/>
            <a:ext cx="3170238" cy="481013"/>
          </a:xfrm>
          <a:prstGeom prst="rect">
            <a:avLst/>
          </a:prstGeom>
          <a:noFill/>
          <a:ln w="9525">
            <a:noFill/>
            <a:miter lim="800000"/>
            <a:headEnd/>
            <a:tailEnd/>
          </a:ln>
          <a:effectLst/>
        </p:spPr>
        <p:txBody>
          <a:bodyPr vert="horz" wrap="square" lIns="97101" tIns="48552" rIns="97101" bIns="48552" numCol="1" anchor="b" anchorCtr="0" compatLnSpc="1">
            <a:prstTxWarp prst="textNoShape">
              <a:avLst/>
            </a:prstTxWarp>
          </a:bodyPr>
          <a:lstStyle>
            <a:lvl1pPr algn="r" defTabSz="973138">
              <a:spcBef>
                <a:spcPct val="0"/>
              </a:spcBef>
              <a:defRPr sz="1300" smtClean="0"/>
            </a:lvl1pPr>
          </a:lstStyle>
          <a:p>
            <a:pPr>
              <a:defRPr/>
            </a:pPr>
            <a:fld id="{1DED543A-2375-4EF9-B217-84AF61C58042}" type="slidenum">
              <a:rPr lang="en-US"/>
              <a:pPr>
                <a:defRPr/>
              </a:pPr>
              <a:t>‹#›</a:t>
            </a:fld>
            <a:endParaRPr lang="en-US"/>
          </a:p>
        </p:txBody>
      </p:sp>
    </p:spTree>
    <p:extLst>
      <p:ext uri="{BB962C8B-B14F-4D97-AF65-F5344CB8AC3E}">
        <p14:creationId xmlns:p14="http://schemas.microsoft.com/office/powerpoint/2010/main" val="905324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Verdana"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Verdana"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Verdana"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Verdana"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Verdan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131B0232-0E24-44A5-A1DA-602C990697D1}" type="slidenum">
              <a:rPr lang="en-US"/>
              <a:pPr/>
              <a:t>2</a:t>
            </a:fld>
            <a:endParaRPr lang="en-US"/>
          </a:p>
        </p:txBody>
      </p:sp>
      <p:sp>
        <p:nvSpPr>
          <p:cNvPr id="88067" name="Rectangle 2"/>
          <p:cNvSpPr>
            <a:spLocks noGrp="1" noRot="1" noChangeAspect="1" noChangeArrowheads="1" noTextEdit="1"/>
          </p:cNvSpPr>
          <p:nvPr>
            <p:ph type="sldImg"/>
          </p:nvPr>
        </p:nvSpPr>
        <p:spPr>
          <a:solidFill>
            <a:srgbClr val="FFFFFF"/>
          </a:solidFill>
          <a:ln/>
        </p:spPr>
      </p:sp>
      <p:sp>
        <p:nvSpPr>
          <p:cNvPr id="88068" name="Rectangle 3"/>
          <p:cNvSpPr>
            <a:spLocks noGrp="1" noChangeArrowheads="1"/>
          </p:cNvSpPr>
          <p:nvPr>
            <p:ph type="body" idx="1"/>
          </p:nvPr>
        </p:nvSpPr>
        <p:spPr>
          <a:solidFill>
            <a:srgbClr val="FFFFFF"/>
          </a:solidFill>
          <a:ln>
            <a:solidFill>
              <a:srgbClr val="000000"/>
            </a:solidFill>
          </a:ln>
        </p:spPr>
        <p:txBody>
          <a:bodyPr/>
          <a:lstStyle/>
          <a:p>
            <a:pPr eaLnBrk="1" hangingPunct="1">
              <a:buFontTx/>
              <a:buChar char="-"/>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put this idea to the test, we proceeded to crawl public tweets annotated with public check-ins from Foursquare.</a:t>
            </a:r>
          </a:p>
          <a:p>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49D3E44-5EF5-406B-A9BD-F29EF1C3D4BB}" type="slidenum">
              <a:rPr lang="en-US" smtClean="0"/>
              <a:pPr/>
              <a:t>22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you check-in somewhere you are effectively revealing to us a part of your mental map (at least the mental map you have at that point in time). When residents of a city check-in at a venue, they implicitly vote for that venue and tell us (at least on average) that this is place they consider to be good – be it to watch movies, do laundry, eat, exercise, catch a flight, go hiking.</a:t>
            </a:r>
          </a:p>
          <a:p>
            <a:r>
              <a:rPr lang="en-US" dirty="0" smtClean="0"/>
              <a:t>A place with many check-ins is obviously a popular place, but in general not all places are popular with the same people and not always on the same days or at the same time of the day.</a:t>
            </a:r>
          </a:p>
          <a:p>
            <a:r>
              <a:rPr lang="en-US" b="1" dirty="0" smtClean="0"/>
              <a:t>There are however people who have very similar patterns of activities. We thought it would be interesting to see if we could somehow capture these communities of people and their local footprints. We wanted to see if we could identify collections of nearby venues based on the mix of people likely to be found there. The idea was that somehow people’s activities could perhaps provide the basis for capturing a more organic view of neighborhoods.</a:t>
            </a:r>
          </a:p>
          <a:p>
            <a:r>
              <a:rPr lang="en-US" dirty="0" smtClean="0"/>
              <a:t>.</a:t>
            </a:r>
            <a:endParaRPr lang="en-US" dirty="0"/>
          </a:p>
        </p:txBody>
      </p:sp>
      <p:sp>
        <p:nvSpPr>
          <p:cNvPr id="4" name="Slide Number Placeholder 3"/>
          <p:cNvSpPr>
            <a:spLocks noGrp="1"/>
          </p:cNvSpPr>
          <p:nvPr>
            <p:ph type="sldNum" sz="quarter" idx="10"/>
          </p:nvPr>
        </p:nvSpPr>
        <p:spPr/>
        <p:txBody>
          <a:bodyPr/>
          <a:lstStyle/>
          <a:p>
            <a:fld id="{A49D3E44-5EF5-406B-A9BD-F29EF1C3D4BB}" type="slidenum">
              <a:rPr lang="en-US" smtClean="0"/>
              <a:pPr/>
              <a:t>23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proceeded to look at each venue as defined by the mix of people who frequent that venue. Once you’ve done this , </a:t>
            </a:r>
            <a:r>
              <a:rPr lang="en-US" b="1" dirty="0" smtClean="0"/>
              <a:t>you can try to identify venues with a similar mix of people. </a:t>
            </a:r>
          </a:p>
          <a:p>
            <a:r>
              <a:rPr lang="en-US" dirty="0" smtClean="0"/>
              <a:t>You can visualize this as a graph, where nearby venues that see very similar mixes of people are closely connected, as represented by the fat lines in this graph, whereas venues with dissimilar mixes of people are only weakly connected, or not connected at all.</a:t>
            </a:r>
          </a:p>
        </p:txBody>
      </p:sp>
      <p:sp>
        <p:nvSpPr>
          <p:cNvPr id="4" name="Slide Number Placeholder 3"/>
          <p:cNvSpPr>
            <a:spLocks noGrp="1"/>
          </p:cNvSpPr>
          <p:nvPr>
            <p:ph type="sldNum" sz="quarter" idx="10"/>
          </p:nvPr>
        </p:nvSpPr>
        <p:spPr/>
        <p:txBody>
          <a:bodyPr/>
          <a:lstStyle/>
          <a:p>
            <a:fld id="{A49D3E44-5EF5-406B-A9BD-F29EF1C3D4BB}" type="slidenum">
              <a:rPr lang="en-US" smtClean="0"/>
              <a:pPr/>
              <a:t>24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Rot="1" noChangeAspect="1" noChangeArrowheads="1"/>
          </p:cNvSpPr>
          <p:nvPr>
            <p:ph type="sldImg"/>
          </p:nvPr>
        </p:nvSpPr>
        <p:spPr bwMode="auto">
          <a:xfrm>
            <a:off x="1226959" y="720748"/>
            <a:ext cx="4861283" cy="3600449"/>
          </a:xfrm>
          <a:prstGeom prst="rect">
            <a:avLst/>
          </a:prstGeom>
          <a:solidFill>
            <a:srgbClr val="FFFFFF"/>
          </a:solidFill>
          <a:ln>
            <a:solidFill>
              <a:srgbClr val="000000"/>
            </a:solidFill>
            <a:miter lim="800000"/>
            <a:headEnd/>
            <a:tailEnd/>
          </a:ln>
        </p:spPr>
      </p:sp>
      <p:sp>
        <p:nvSpPr>
          <p:cNvPr id="13314" name="Rectangle 2"/>
          <p:cNvSpPr>
            <a:spLocks noGrp="1" noChangeArrowheads="1"/>
          </p:cNvSpPr>
          <p:nvPr>
            <p:ph type="body" idx="1"/>
          </p:nvPr>
        </p:nvSpPr>
        <p:spPr bwMode="auto">
          <a:xfrm>
            <a:off x="731520" y="4560571"/>
            <a:ext cx="5852160" cy="4320540"/>
          </a:xfrm>
          <a:prstGeom prst="rect">
            <a:avLst/>
          </a:prstGeom>
          <a:noFill/>
          <a:ln>
            <a:miter lim="800000"/>
            <a:headEnd/>
            <a:tailEnd/>
          </a:ln>
        </p:spPr>
        <p:txBody>
          <a:bodyPr/>
          <a:lstStyle/>
          <a:p>
            <a:r>
              <a:rPr lang="en-US" sz="1700" dirty="0"/>
              <a:t>In mathematics, you have techniques known as spectral clustering techniques that you can adapt to do these types of calculations. I will not bore you with the details.</a:t>
            </a:r>
          </a:p>
          <a:p>
            <a:r>
              <a:rPr lang="en-US" sz="1700" dirty="0">
                <a:latin typeface="Helvetica" charset="0"/>
                <a:cs typeface="Helvetica" charset="0"/>
                <a:sym typeface="Helvetica" charset="0"/>
              </a:rPr>
              <a:t>Using these graph </a:t>
            </a:r>
            <a:r>
              <a:rPr lang="en-US" sz="1700" dirty="0">
                <a:latin typeface="Helvetica" charset="0"/>
                <a:cs typeface="Helvetica" charset="0"/>
                <a:sym typeface="Helvetica" charset="0"/>
              </a:rPr>
              <a:t>clustering techniques </a:t>
            </a:r>
            <a:r>
              <a:rPr lang="en-US" sz="1700" dirty="0">
                <a:latin typeface="Helvetica" charset="0"/>
                <a:cs typeface="Helvetica" charset="0"/>
                <a:sym typeface="Helvetica" charset="0"/>
              </a:rPr>
              <a:t>we can </a:t>
            </a:r>
            <a:r>
              <a:rPr lang="en-US" sz="1700" dirty="0">
                <a:latin typeface="Helvetica" charset="0"/>
                <a:cs typeface="Helvetica" charset="0"/>
                <a:sym typeface="Helvetica" charset="0"/>
              </a:rPr>
              <a:t>identify </a:t>
            </a:r>
            <a:r>
              <a:rPr lang="en-US" sz="1700" dirty="0">
                <a:latin typeface="Helvetica" charset="0"/>
                <a:cs typeface="Helvetica" charset="0"/>
                <a:sym typeface="Helvetica" charset="0"/>
              </a:rPr>
              <a:t>natural (or organic) </a:t>
            </a:r>
            <a:r>
              <a:rPr lang="en-US" sz="1700" dirty="0">
                <a:latin typeface="Helvetica" charset="0"/>
                <a:cs typeface="Helvetica" charset="0"/>
                <a:sym typeface="Helvetica" charset="0"/>
              </a:rPr>
              <a:t>borders in the urban landscape given these relationships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Rot="1" noChangeAspect="1" noChangeArrowheads="1"/>
          </p:cNvSpPr>
          <p:nvPr>
            <p:ph type="sldImg"/>
          </p:nvPr>
        </p:nvSpPr>
        <p:spPr bwMode="auto">
          <a:xfrm>
            <a:off x="1226959" y="720748"/>
            <a:ext cx="4861283" cy="3600449"/>
          </a:xfrm>
          <a:prstGeom prst="rect">
            <a:avLst/>
          </a:prstGeom>
          <a:solidFill>
            <a:srgbClr val="FFFFFF"/>
          </a:solidFill>
          <a:ln>
            <a:solidFill>
              <a:srgbClr val="000000"/>
            </a:solidFill>
            <a:miter lim="800000"/>
            <a:headEnd/>
            <a:tailEnd/>
          </a:ln>
        </p:spPr>
      </p:sp>
      <p:sp>
        <p:nvSpPr>
          <p:cNvPr id="15362" name="Rectangle 2"/>
          <p:cNvSpPr>
            <a:spLocks noGrp="1" noChangeArrowheads="1"/>
          </p:cNvSpPr>
          <p:nvPr>
            <p:ph type="body" idx="1"/>
          </p:nvPr>
        </p:nvSpPr>
        <p:spPr bwMode="auto">
          <a:xfrm>
            <a:off x="731520" y="4560571"/>
            <a:ext cx="5852160" cy="4320540"/>
          </a:xfrm>
          <a:prstGeom prst="rect">
            <a:avLst/>
          </a:prstGeom>
          <a:noFill/>
          <a:ln>
            <a:miter lim="800000"/>
            <a:headEnd/>
            <a:tailEnd/>
          </a:ln>
        </p:spPr>
        <p:txBody>
          <a:bodyPr/>
          <a:lstStyle/>
          <a:p>
            <a:r>
              <a:rPr lang="en-US" sz="2300" dirty="0">
                <a:latin typeface="Helvetica" charset="0"/>
                <a:cs typeface="Helvetica" charset="0"/>
                <a:sym typeface="Helvetica" charset="0"/>
              </a:rPr>
              <a:t>Each </a:t>
            </a:r>
            <a:r>
              <a:rPr lang="en-US" sz="2300" dirty="0" err="1">
                <a:latin typeface="Helvetica" charset="0"/>
                <a:cs typeface="Helvetica" charset="0"/>
                <a:sym typeface="Helvetica" charset="0"/>
              </a:rPr>
              <a:t>livehood</a:t>
            </a:r>
            <a:r>
              <a:rPr lang="en-US" sz="2300" dirty="0">
                <a:latin typeface="Helvetica" charset="0"/>
                <a:cs typeface="Helvetica" charset="0"/>
                <a:sym typeface="Helvetica" charset="0"/>
              </a:rPr>
              <a:t> corresponds to a group of nearby venues that is </a:t>
            </a:r>
            <a:r>
              <a:rPr lang="en-US" sz="2300" b="1" dirty="0">
                <a:latin typeface="Helvetica" charset="0"/>
                <a:cs typeface="Helvetica" charset="0"/>
                <a:sym typeface="Helvetica" charset="0"/>
              </a:rPr>
              <a:t>frequented by a distinct mix of people.</a:t>
            </a:r>
            <a:endParaRPr lang="en-US" sz="2300" b="1" dirty="0">
              <a:latin typeface="Helvetica" charset="0"/>
              <a:cs typeface="Helvetica" charset="0"/>
              <a:sym typeface="Helvetica"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when you do this type of analysis, you can now draw maps that depict these </a:t>
            </a:r>
            <a:r>
              <a:rPr lang="en-US" dirty="0" err="1" smtClean="0"/>
              <a:t>livehoods</a:t>
            </a:r>
            <a:r>
              <a:rPr lang="en-US" dirty="0" smtClean="0"/>
              <a:t>. Here’s a map of Manhattan. You will easily </a:t>
            </a:r>
            <a:r>
              <a:rPr lang="en-US" b="1" dirty="0" smtClean="0"/>
              <a:t>recognize some well known areas such as Broadway, </a:t>
            </a:r>
            <a:r>
              <a:rPr lang="en-US" b="1" dirty="0" err="1" smtClean="0"/>
              <a:t>SoHo</a:t>
            </a:r>
            <a:r>
              <a:rPr lang="en-US" b="1" dirty="0" smtClean="0"/>
              <a:t> or the Financial district</a:t>
            </a:r>
            <a:r>
              <a:rPr lang="en-US" dirty="0" smtClean="0"/>
              <a:t>. Obviously, our </a:t>
            </a:r>
            <a:r>
              <a:rPr lang="en-US" b="1" dirty="0" smtClean="0"/>
              <a:t>algorithms didn’t know </a:t>
            </a:r>
            <a:r>
              <a:rPr lang="en-US" dirty="0" smtClean="0"/>
              <a:t>anything about these neighborhoods. They just rediscovered these areas in an organic manner, just through the analysis of check-ins at different venues. </a:t>
            </a:r>
          </a:p>
          <a:p>
            <a:r>
              <a:rPr lang="en-US" dirty="0" smtClean="0"/>
              <a:t>Now, because Foursquare check-ins come </a:t>
            </a:r>
            <a:r>
              <a:rPr lang="en-US" b="1" dirty="0" smtClean="0"/>
              <a:t>with taxonomies of locations and with time annotations</a:t>
            </a:r>
            <a:r>
              <a:rPr lang="en-US" dirty="0" smtClean="0"/>
              <a:t>, we can also look at the daily and hourly pulses of different </a:t>
            </a:r>
            <a:r>
              <a:rPr lang="en-US" dirty="0" err="1" smtClean="0"/>
              <a:t>livehoods</a:t>
            </a:r>
            <a:r>
              <a:rPr lang="en-US" dirty="0" smtClean="0"/>
              <a:t>, the composition of venues in each </a:t>
            </a:r>
            <a:r>
              <a:rPr lang="en-US" dirty="0" err="1" smtClean="0"/>
              <a:t>livehoods</a:t>
            </a:r>
            <a:r>
              <a:rPr lang="en-US" dirty="0" smtClean="0"/>
              <a:t> and more. </a:t>
            </a:r>
          </a:p>
          <a:p>
            <a:r>
              <a:rPr lang="en-US" dirty="0" smtClean="0"/>
              <a:t>For instance, I can also select a </a:t>
            </a:r>
            <a:r>
              <a:rPr lang="en-US" dirty="0" err="1" smtClean="0"/>
              <a:t>Livehood</a:t>
            </a:r>
            <a:r>
              <a:rPr lang="en-US" dirty="0" smtClean="0"/>
              <a:t> and look for other </a:t>
            </a:r>
            <a:r>
              <a:rPr lang="en-US" dirty="0" err="1" smtClean="0"/>
              <a:t>Livehoods</a:t>
            </a:r>
            <a:r>
              <a:rPr lang="en-US" dirty="0" smtClean="0"/>
              <a:t> </a:t>
            </a:r>
            <a:r>
              <a:rPr lang="en-US" b="1" dirty="0" smtClean="0"/>
              <a:t>that are most closely related </a:t>
            </a:r>
            <a:r>
              <a:rPr lang="en-US" dirty="0" smtClean="0"/>
              <a:t>to it based on the similarity between the mix of people checking in in these different </a:t>
            </a:r>
            <a:r>
              <a:rPr lang="en-US" dirty="0" err="1" smtClean="0"/>
              <a:t>Livehoods</a:t>
            </a:r>
            <a:r>
              <a:rPr lang="en-US" dirty="0" smtClean="0"/>
              <a:t>.</a:t>
            </a:r>
          </a:p>
          <a:p>
            <a:endParaRPr lang="en-US" dirty="0"/>
          </a:p>
        </p:txBody>
      </p:sp>
      <p:sp>
        <p:nvSpPr>
          <p:cNvPr id="4" name="Slide Number Placeholder 3"/>
          <p:cNvSpPr>
            <a:spLocks noGrp="1"/>
          </p:cNvSpPr>
          <p:nvPr>
            <p:ph type="sldNum" sz="quarter" idx="10"/>
          </p:nvPr>
        </p:nvSpPr>
        <p:spPr/>
        <p:txBody>
          <a:bodyPr/>
          <a:lstStyle/>
          <a:p>
            <a:fld id="{A49D3E44-5EF5-406B-A9BD-F29EF1C3D4BB}" type="slidenum">
              <a:rPr lang="en-US" smtClean="0"/>
              <a:pPr/>
              <a:t>27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6220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spcBef>
                <a:spcPct val="0"/>
              </a:spcBef>
              <a:defRPr/>
            </a:pPr>
            <a:endParaRPr lang="en-US" sz="2400">
              <a:latin typeface="Times New Roman" pitchFamily="18" charset="0"/>
            </a:endParaRPr>
          </a:p>
        </p:txBody>
      </p:sp>
      <p:sp>
        <p:nvSpPr>
          <p:cNvPr id="13314" name="Rectangle 2"/>
          <p:cNvSpPr>
            <a:spLocks noGrp="1" noChangeArrowheads="1"/>
          </p:cNvSpPr>
          <p:nvPr>
            <p:ph type="ctrTitle"/>
          </p:nvPr>
        </p:nvSpPr>
        <p:spPr>
          <a:xfrm>
            <a:off x="685800" y="914400"/>
            <a:ext cx="7772400" cy="1371600"/>
          </a:xfrm>
        </p:spPr>
        <p:txBody>
          <a:bodyPr/>
          <a:lstStyle>
            <a:lvl1pPr>
              <a:defRPr sz="3200"/>
            </a:lvl1pPr>
          </a:lstStyle>
          <a:p>
            <a:r>
              <a:rPr lang="en-US"/>
              <a:t>Click to edit Master title style</a:t>
            </a:r>
          </a:p>
        </p:txBody>
      </p:sp>
      <p:sp>
        <p:nvSpPr>
          <p:cNvPr id="13315"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600"/>
            </a:lvl1pPr>
          </a:lstStyle>
          <a:p>
            <a:r>
              <a:rPr lang="en-US"/>
              <a:t>Click to edit Master subtitle style</a:t>
            </a:r>
          </a:p>
        </p:txBody>
      </p:sp>
      <p:sp>
        <p:nvSpPr>
          <p:cNvPr id="5" name="Date Placeholder 4"/>
          <p:cNvSpPr>
            <a:spLocks noGrp="1" noChangeArrowheads="1"/>
          </p:cNvSpPr>
          <p:nvPr>
            <p:ph type="dt" sz="half" idx="10"/>
          </p:nvPr>
        </p:nvSpPr>
        <p:spPr bwMode="auto">
          <a:xfrm>
            <a:off x="6858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spcBef>
                <a:spcPct val="0"/>
              </a:spcBef>
              <a:defRPr sz="1200" smtClean="0"/>
            </a:lvl1pPr>
          </a:lstStyle>
          <a:p>
            <a:pPr>
              <a:defRPr/>
            </a:pPr>
            <a:endParaRPr lang="en-US"/>
          </a:p>
        </p:txBody>
      </p:sp>
      <p:sp>
        <p:nvSpPr>
          <p:cNvPr id="6" name="Footer Placeholder 5"/>
          <p:cNvSpPr>
            <a:spLocks noGrp="1" noChangeArrowheads="1"/>
          </p:cNvSpPr>
          <p:nvPr>
            <p:ph type="ftr" sz="quarter" idx="11"/>
          </p:nvPr>
        </p:nvSpPr>
        <p:spPr bwMode="auto">
          <a:xfrm>
            <a:off x="3124200" y="6248400"/>
            <a:ext cx="28956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defRPr sz="1200" smtClean="0"/>
            </a:lvl1pPr>
          </a:lstStyle>
          <a:p>
            <a:pPr>
              <a:defRPr/>
            </a:pPr>
            <a:endParaRPr lang="en-US"/>
          </a:p>
        </p:txBody>
      </p:sp>
      <p:sp>
        <p:nvSpPr>
          <p:cNvPr id="7" name="Slide Number Placeholder 6"/>
          <p:cNvSpPr>
            <a:spLocks noGrp="1" noChangeArrowheads="1"/>
          </p:cNvSpPr>
          <p:nvPr>
            <p:ph type="sldNum" sz="quarter" idx="12"/>
          </p:nvPr>
        </p:nvSpPr>
        <p:spPr bwMode="auto">
          <a:xfrm>
            <a:off x="6553200" y="6248400"/>
            <a:ext cx="1905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a:spcBef>
                <a:spcPct val="0"/>
              </a:spcBef>
              <a:defRPr sz="1200" smtClean="0"/>
            </a:lvl1pPr>
          </a:lstStyle>
          <a:p>
            <a:pPr>
              <a:defRPr/>
            </a:pPr>
            <a:fld id="{C4FA4131-2543-4340-82DA-FEE80819D33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152400"/>
            <a:ext cx="2001837"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6738" y="152400"/>
            <a:ext cx="58547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914400"/>
            <a:ext cx="39243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914400"/>
            <a:ext cx="39243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574675" y="152400"/>
            <a:ext cx="8001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566738" y="914400"/>
            <a:ext cx="80010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2295" name="AutoShape 7"/>
          <p:cNvSpPr>
            <a:spLocks noChangeArrowheads="1"/>
          </p:cNvSpPr>
          <p:nvPr/>
        </p:nvSpPr>
        <p:spPr bwMode="auto">
          <a:xfrm>
            <a:off x="609600" y="762000"/>
            <a:ext cx="7958138" cy="109538"/>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spcBef>
                <a:spcPct val="0"/>
              </a:spcBef>
              <a:defRPr/>
            </a:pPr>
            <a:endParaRPr lang="en-US" sz="2400">
              <a:latin typeface="Times New Roman" pitchFamily="18" charset="0"/>
            </a:endParaRPr>
          </a:p>
        </p:txBody>
      </p:sp>
      <p:sp>
        <p:nvSpPr>
          <p:cNvPr id="12296" name="Line 8"/>
          <p:cNvSpPr>
            <a:spLocks noChangeShapeType="1"/>
          </p:cNvSpPr>
          <p:nvPr/>
        </p:nvSpPr>
        <p:spPr bwMode="auto">
          <a:xfrm flipV="1">
            <a:off x="609600" y="6477000"/>
            <a:ext cx="7924800" cy="0"/>
          </a:xfrm>
          <a:prstGeom prst="line">
            <a:avLst/>
          </a:prstGeom>
          <a:noFill/>
          <a:ln w="3175">
            <a:solidFill>
              <a:schemeClr val="accent2"/>
            </a:solidFill>
            <a:round/>
            <a:headEnd/>
            <a:tailEnd/>
          </a:ln>
          <a:effectLst/>
        </p:spPr>
        <p:txBody>
          <a:bodyPr/>
          <a:lstStyle/>
          <a:p>
            <a:pPr>
              <a:defRPr/>
            </a:pPr>
            <a:endParaRPr lang="en-US"/>
          </a:p>
        </p:txBody>
      </p:sp>
      <p:sp>
        <p:nvSpPr>
          <p:cNvPr id="12310" name="Text Box 22"/>
          <p:cNvSpPr txBox="1">
            <a:spLocks noChangeArrowheads="1"/>
          </p:cNvSpPr>
          <p:nvPr userDrawn="1"/>
        </p:nvSpPr>
        <p:spPr bwMode="auto">
          <a:xfrm>
            <a:off x="576263" y="6583363"/>
            <a:ext cx="184150" cy="274637"/>
          </a:xfrm>
          <a:prstGeom prst="rect">
            <a:avLst/>
          </a:prstGeom>
          <a:noFill/>
          <a:ln w="9525" algn="ctr">
            <a:noFill/>
            <a:miter lim="800000"/>
            <a:headEnd/>
            <a:tailEnd/>
          </a:ln>
          <a:effectLst/>
        </p:spPr>
        <p:txBody>
          <a:bodyPr wrap="none">
            <a:spAutoFit/>
          </a:bodyPr>
          <a:lstStyle/>
          <a:p>
            <a:pPr>
              <a:defRPr/>
            </a:pPr>
            <a:endParaRPr lang="en-US" sz="1200"/>
          </a:p>
        </p:txBody>
      </p:sp>
      <p:sp>
        <p:nvSpPr>
          <p:cNvPr id="12314" name="Rectangle 26"/>
          <p:cNvSpPr>
            <a:spLocks noChangeArrowheads="1"/>
          </p:cNvSpPr>
          <p:nvPr userDrawn="1"/>
        </p:nvSpPr>
        <p:spPr bwMode="auto">
          <a:xfrm>
            <a:off x="0" y="6534150"/>
            <a:ext cx="2987675" cy="307975"/>
          </a:xfrm>
          <a:prstGeom prst="rect">
            <a:avLst/>
          </a:prstGeom>
          <a:noFill/>
          <a:ln w="12700" cap="sq">
            <a:noFill/>
            <a:miter lim="800000"/>
            <a:headEnd type="none" w="sm" len="sm"/>
            <a:tailEnd type="none" w="sm" len="sm"/>
          </a:ln>
          <a:effectLst/>
        </p:spPr>
        <p:txBody>
          <a:bodyPr wrap="none">
            <a:spAutoFit/>
          </a:bodyPr>
          <a:lstStyle/>
          <a:p>
            <a:pPr eaLnBrk="0" hangingPunct="0">
              <a:spcBef>
                <a:spcPct val="0"/>
              </a:spcBef>
              <a:defRPr/>
            </a:pPr>
            <a:r>
              <a:rPr lang="en-US" sz="1400" dirty="0">
                <a:latin typeface="Times New Roman" pitchFamily="18" charset="0"/>
              </a:rPr>
              <a:t>Copyright ©</a:t>
            </a:r>
            <a:r>
              <a:rPr lang="en-US" sz="1400" dirty="0" smtClean="0">
                <a:latin typeface="Times New Roman" pitchFamily="18" charset="0"/>
              </a:rPr>
              <a:t>2002-2013 </a:t>
            </a:r>
            <a:r>
              <a:rPr lang="en-US" sz="1400" dirty="0">
                <a:latin typeface="Times New Roman" pitchFamily="18" charset="0"/>
              </a:rPr>
              <a:t>Norman Sadeh</a:t>
            </a:r>
          </a:p>
        </p:txBody>
      </p:sp>
      <p:sp>
        <p:nvSpPr>
          <p:cNvPr id="12315" name="Rectangle 27"/>
          <p:cNvSpPr>
            <a:spLocks noChangeArrowheads="1"/>
          </p:cNvSpPr>
          <p:nvPr userDrawn="1"/>
        </p:nvSpPr>
        <p:spPr bwMode="auto">
          <a:xfrm>
            <a:off x="4646613" y="6550025"/>
            <a:ext cx="4222706" cy="276999"/>
          </a:xfrm>
          <a:prstGeom prst="rect">
            <a:avLst/>
          </a:prstGeom>
          <a:noFill/>
          <a:ln w="12700" cap="sq">
            <a:noFill/>
            <a:miter lim="800000"/>
            <a:headEnd type="none" w="sm" len="sm"/>
            <a:tailEnd type="none" w="sm" len="sm"/>
          </a:ln>
          <a:effectLst/>
        </p:spPr>
        <p:txBody>
          <a:bodyPr wrap="none">
            <a:spAutoFit/>
          </a:bodyPr>
          <a:lstStyle/>
          <a:p>
            <a:pPr eaLnBrk="0" hangingPunct="0">
              <a:spcBef>
                <a:spcPct val="50000"/>
              </a:spcBef>
              <a:defRPr/>
            </a:pPr>
            <a:r>
              <a:rPr lang="en-US" sz="1200" i="1" dirty="0" smtClean="0"/>
              <a:t>Information</a:t>
            </a:r>
            <a:r>
              <a:rPr lang="en-US" sz="1200" i="1" baseline="0" dirty="0" smtClean="0"/>
              <a:t> Security &amp; Privacy</a:t>
            </a:r>
            <a:r>
              <a:rPr lang="en-US" sz="1200" i="1" dirty="0" smtClean="0"/>
              <a:t>– </a:t>
            </a:r>
            <a:r>
              <a:rPr lang="en-US" sz="1200" i="1" dirty="0"/>
              <a:t>Lect. </a:t>
            </a:r>
            <a:r>
              <a:rPr lang="en-US" sz="1200" i="1" dirty="0" smtClean="0"/>
              <a:t>22 </a:t>
            </a:r>
            <a:r>
              <a:rPr lang="en-US" sz="1200" i="1" dirty="0"/>
              <a:t>- Slide </a:t>
            </a:r>
            <a:fld id="{6B662ABA-26AA-4CC7-8EF2-C0B919A32A0A}" type="slidenum">
              <a:rPr lang="en-US" sz="1200" i="1"/>
              <a:pPr eaLnBrk="0" hangingPunct="0">
                <a:spcBef>
                  <a:spcPct val="50000"/>
                </a:spcBef>
                <a:defRPr/>
              </a:pPr>
              <a:t>‹#›</a:t>
            </a:fld>
            <a:endParaRPr lang="en-US" sz="1200" dirty="0">
              <a:latin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76"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Verdana" pitchFamily="34" charset="0"/>
        </a:defRPr>
      </a:lvl2pPr>
      <a:lvl3pPr algn="l" rtl="0" eaLnBrk="0" fontAlgn="base" hangingPunct="0">
        <a:spcBef>
          <a:spcPct val="0"/>
        </a:spcBef>
        <a:spcAft>
          <a:spcPct val="0"/>
        </a:spcAft>
        <a:defRPr sz="3000">
          <a:solidFill>
            <a:schemeClr val="tx2"/>
          </a:solidFill>
          <a:latin typeface="Verdana" pitchFamily="34" charset="0"/>
        </a:defRPr>
      </a:lvl3pPr>
      <a:lvl4pPr algn="l" rtl="0" eaLnBrk="0" fontAlgn="base" hangingPunct="0">
        <a:spcBef>
          <a:spcPct val="0"/>
        </a:spcBef>
        <a:spcAft>
          <a:spcPct val="0"/>
        </a:spcAft>
        <a:defRPr sz="3000">
          <a:solidFill>
            <a:schemeClr val="tx2"/>
          </a:solidFill>
          <a:latin typeface="Verdana" pitchFamily="34" charset="0"/>
        </a:defRPr>
      </a:lvl4pPr>
      <a:lvl5pPr algn="l" rtl="0" eaLnBrk="0" fontAlgn="base" hangingPunct="0">
        <a:spcBef>
          <a:spcPct val="0"/>
        </a:spcBef>
        <a:spcAft>
          <a:spcPct val="0"/>
        </a:spcAft>
        <a:defRPr sz="3000">
          <a:solidFill>
            <a:schemeClr val="tx2"/>
          </a:solidFill>
          <a:latin typeface="Verdana" pitchFamily="34" charset="0"/>
        </a:defRPr>
      </a:lvl5pPr>
      <a:lvl6pPr marL="457200" algn="l" rtl="0" fontAlgn="base">
        <a:spcBef>
          <a:spcPct val="0"/>
        </a:spcBef>
        <a:spcAft>
          <a:spcPct val="0"/>
        </a:spcAft>
        <a:defRPr sz="3000">
          <a:solidFill>
            <a:schemeClr val="tx2"/>
          </a:solidFill>
          <a:latin typeface="Verdana" pitchFamily="34" charset="0"/>
        </a:defRPr>
      </a:lvl6pPr>
      <a:lvl7pPr marL="914400" algn="l" rtl="0" fontAlgn="base">
        <a:spcBef>
          <a:spcPct val="0"/>
        </a:spcBef>
        <a:spcAft>
          <a:spcPct val="0"/>
        </a:spcAft>
        <a:defRPr sz="3000">
          <a:solidFill>
            <a:schemeClr val="tx2"/>
          </a:solidFill>
          <a:latin typeface="Verdana" pitchFamily="34" charset="0"/>
        </a:defRPr>
      </a:lvl7pPr>
      <a:lvl8pPr marL="1371600" algn="l" rtl="0" fontAlgn="base">
        <a:spcBef>
          <a:spcPct val="0"/>
        </a:spcBef>
        <a:spcAft>
          <a:spcPct val="0"/>
        </a:spcAft>
        <a:defRPr sz="3000">
          <a:solidFill>
            <a:schemeClr val="tx2"/>
          </a:solidFill>
          <a:latin typeface="Verdana" pitchFamily="34" charset="0"/>
        </a:defRPr>
      </a:lvl8pPr>
      <a:lvl9pPr marL="1828800" algn="l" rtl="0" fontAlgn="base">
        <a:spcBef>
          <a:spcPct val="0"/>
        </a:spcBef>
        <a:spcAft>
          <a:spcPct val="0"/>
        </a:spcAft>
        <a:defRPr sz="3000">
          <a:solidFill>
            <a:schemeClr val="tx2"/>
          </a:solidFill>
          <a:latin typeface="Verdana" pitchFamily="34" charset="0"/>
        </a:defRPr>
      </a:lvl9pPr>
    </p:titleStyle>
    <p:bodyStyle>
      <a:lvl1pPr marL="469900" indent="-469900" algn="l" rtl="0" eaLnBrk="0" fontAlgn="base" hangingPunct="0">
        <a:lnSpc>
          <a:spcPct val="110000"/>
        </a:lnSpc>
        <a:spcBef>
          <a:spcPct val="20000"/>
        </a:spcBef>
        <a:spcAft>
          <a:spcPct val="15000"/>
        </a:spcAft>
        <a:buClr>
          <a:schemeClr val="accent2"/>
        </a:buClr>
        <a:buFont typeface="Wingdings" pitchFamily="2" charset="2"/>
        <a:buChar char="o"/>
        <a:defRPr sz="2800">
          <a:solidFill>
            <a:schemeClr val="tx1"/>
          </a:solidFill>
          <a:latin typeface="+mn-lt"/>
          <a:ea typeface="+mn-ea"/>
          <a:cs typeface="+mn-cs"/>
        </a:defRPr>
      </a:lvl1pPr>
      <a:lvl2pPr marL="908050" indent="-436563" algn="l" rtl="0" eaLnBrk="0" fontAlgn="base" hangingPunct="0">
        <a:lnSpc>
          <a:spcPct val="110000"/>
        </a:lnSpc>
        <a:spcBef>
          <a:spcPct val="20000"/>
        </a:spcBef>
        <a:spcAft>
          <a:spcPct val="15000"/>
        </a:spcAft>
        <a:buClr>
          <a:schemeClr val="accent2"/>
        </a:buClr>
        <a:buFont typeface="Wingdings" pitchFamily="2" charset="2"/>
        <a:buChar char="n"/>
        <a:defRPr sz="2600">
          <a:solidFill>
            <a:schemeClr val="tx1"/>
          </a:solidFill>
          <a:latin typeface="+mn-lt"/>
        </a:defRPr>
      </a:lvl2pPr>
      <a:lvl3pPr marL="1304925" indent="-395288" algn="l" rtl="0" eaLnBrk="0" fontAlgn="base" hangingPunct="0">
        <a:lnSpc>
          <a:spcPct val="110000"/>
        </a:lnSpc>
        <a:spcBef>
          <a:spcPct val="20000"/>
        </a:spcBef>
        <a:spcAft>
          <a:spcPct val="15000"/>
        </a:spcAft>
        <a:buClr>
          <a:schemeClr val="accent2"/>
        </a:buClr>
        <a:buFont typeface="Wingdings" pitchFamily="2" charset="2"/>
        <a:buChar char="o"/>
        <a:defRPr sz="2300">
          <a:solidFill>
            <a:schemeClr val="tx1"/>
          </a:solidFill>
          <a:latin typeface="+mn-lt"/>
        </a:defRPr>
      </a:lvl3pPr>
      <a:lvl4pPr marL="1693863" indent="-387350" algn="l" rtl="0" eaLnBrk="0" fontAlgn="base" hangingPunct="0">
        <a:lnSpc>
          <a:spcPct val="110000"/>
        </a:lnSpc>
        <a:spcBef>
          <a:spcPct val="20000"/>
        </a:spcBef>
        <a:spcAft>
          <a:spcPct val="15000"/>
        </a:spcAft>
        <a:buClr>
          <a:schemeClr val="accent2"/>
        </a:buClr>
        <a:buFont typeface="Wingdings" pitchFamily="2" charset="2"/>
        <a:buChar char="n"/>
        <a:defRPr sz="2000">
          <a:solidFill>
            <a:schemeClr val="tx1"/>
          </a:solidFill>
          <a:latin typeface="+mn-lt"/>
        </a:defRPr>
      </a:lvl4pPr>
      <a:lvl5pPr marL="2093913" indent="-398463" algn="l" rtl="0" eaLnBrk="0" fontAlgn="base" hangingPunct="0">
        <a:lnSpc>
          <a:spcPct val="110000"/>
        </a:lnSpc>
        <a:spcBef>
          <a:spcPct val="25000"/>
        </a:spcBef>
        <a:spcAft>
          <a:spcPct val="15000"/>
        </a:spcAft>
        <a:buClr>
          <a:schemeClr val="accent2"/>
        </a:buClr>
        <a:buFont typeface="Wingdings" pitchFamily="2" charset="2"/>
        <a:buChar char="§"/>
        <a:defRPr sz="2000">
          <a:solidFill>
            <a:schemeClr val="tx1"/>
          </a:solidFill>
          <a:latin typeface="+mn-lt"/>
        </a:defRPr>
      </a:lvl5pPr>
      <a:lvl6pPr marL="2551113" indent="-398463" algn="l" rtl="0" fontAlgn="base">
        <a:lnSpc>
          <a:spcPct val="110000"/>
        </a:lnSpc>
        <a:spcBef>
          <a:spcPct val="25000"/>
        </a:spcBef>
        <a:spcAft>
          <a:spcPct val="15000"/>
        </a:spcAft>
        <a:buClr>
          <a:schemeClr val="accent2"/>
        </a:buClr>
        <a:buFont typeface="Wingdings" pitchFamily="2" charset="2"/>
        <a:buChar char="§"/>
        <a:defRPr sz="2000">
          <a:solidFill>
            <a:schemeClr val="tx1"/>
          </a:solidFill>
          <a:latin typeface="+mn-lt"/>
        </a:defRPr>
      </a:lvl6pPr>
      <a:lvl7pPr marL="3008313" indent="-398463" algn="l" rtl="0" fontAlgn="base">
        <a:lnSpc>
          <a:spcPct val="110000"/>
        </a:lnSpc>
        <a:spcBef>
          <a:spcPct val="25000"/>
        </a:spcBef>
        <a:spcAft>
          <a:spcPct val="15000"/>
        </a:spcAft>
        <a:buClr>
          <a:schemeClr val="accent2"/>
        </a:buClr>
        <a:buFont typeface="Wingdings" pitchFamily="2" charset="2"/>
        <a:buChar char="§"/>
        <a:defRPr sz="2000">
          <a:solidFill>
            <a:schemeClr val="tx1"/>
          </a:solidFill>
          <a:latin typeface="+mn-lt"/>
        </a:defRPr>
      </a:lvl7pPr>
      <a:lvl8pPr marL="3465513" indent="-398463" algn="l" rtl="0" fontAlgn="base">
        <a:lnSpc>
          <a:spcPct val="110000"/>
        </a:lnSpc>
        <a:spcBef>
          <a:spcPct val="25000"/>
        </a:spcBef>
        <a:spcAft>
          <a:spcPct val="15000"/>
        </a:spcAft>
        <a:buClr>
          <a:schemeClr val="accent2"/>
        </a:buClr>
        <a:buFont typeface="Wingdings" pitchFamily="2" charset="2"/>
        <a:buChar char="§"/>
        <a:defRPr sz="2000">
          <a:solidFill>
            <a:schemeClr val="tx1"/>
          </a:solidFill>
          <a:latin typeface="+mn-lt"/>
        </a:defRPr>
      </a:lvl8pPr>
      <a:lvl9pPr marL="3922713" indent="-398463" algn="l" rtl="0" fontAlgn="base">
        <a:lnSpc>
          <a:spcPct val="110000"/>
        </a:lnSpc>
        <a:spcBef>
          <a:spcPct val="25000"/>
        </a:spcBef>
        <a:spcAft>
          <a:spcPct val="1500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livehoods.org/" TargetMode="External"/><Relationship Id="rId5" Type="http://schemas.openxmlformats.org/officeDocument/2006/relationships/hyperlink" Target="mailto:info@livehoods.or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AOL_search_data_leak" TargetMode="External"/><Relationship Id="rId4" Type="http://schemas.openxmlformats.org/officeDocument/2006/relationships/hyperlink" Target="http://dl.acm.org/citation.cfm?id=1864380" TargetMode="External"/><Relationship Id="rId5" Type="http://schemas.openxmlformats.org/officeDocument/2006/relationships/hyperlink" Target="http://papers.ssrn.com/sol3/papers.cfm?abstract_id=2076397" TargetMode="External"/><Relationship Id="rId6" Type="http://schemas.openxmlformats.org/officeDocument/2006/relationships/hyperlink" Target="http://research.microsoft.com/en-us/um/people/jckrumm/Publications%202007/inference%20attack%20refined02%20distribute.pdf" TargetMode="External"/><Relationship Id="rId1" Type="http://schemas.openxmlformats.org/officeDocument/2006/relationships/slideLayout" Target="../slideLayouts/slideLayout2.xml"/><Relationship Id="rId2" Type="http://schemas.openxmlformats.org/officeDocument/2006/relationships/hyperlink" Target="http://www.hhs.gov/ocr/privacy/hipaa/understanding/summary/" TargetMode="Externa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6.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pPqliPzHYyc" TargetMode="Externa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ctrTitle"/>
          </p:nvPr>
        </p:nvSpPr>
        <p:spPr>
          <a:xfrm>
            <a:off x="420158" y="986570"/>
            <a:ext cx="8943975" cy="1371600"/>
          </a:xfrm>
        </p:spPr>
        <p:txBody>
          <a:bodyPr/>
          <a:lstStyle/>
          <a:p>
            <a:pPr eaLnBrk="1" hangingPunct="1"/>
            <a:r>
              <a:rPr lang="en-US" b="1" dirty="0" smtClean="0">
                <a:solidFill>
                  <a:srgbClr val="3333CC"/>
                </a:solidFill>
              </a:rPr>
              <a:t>Privacy and Big Data</a:t>
            </a:r>
          </a:p>
        </p:txBody>
      </p:sp>
      <p:sp>
        <p:nvSpPr>
          <p:cNvPr id="7171" name="Rectangle 7"/>
          <p:cNvSpPr>
            <a:spLocks noChangeArrowheads="1"/>
          </p:cNvSpPr>
          <p:nvPr/>
        </p:nvSpPr>
        <p:spPr bwMode="auto">
          <a:xfrm>
            <a:off x="2085975" y="3613150"/>
            <a:ext cx="4864100" cy="1752600"/>
          </a:xfrm>
          <a:prstGeom prst="rect">
            <a:avLst/>
          </a:prstGeom>
          <a:noFill/>
          <a:ln w="9525">
            <a:noFill/>
            <a:miter lim="800000"/>
            <a:headEnd/>
            <a:tailEnd/>
          </a:ln>
        </p:spPr>
        <p:txBody>
          <a:bodyPr/>
          <a:lstStyle/>
          <a:p>
            <a:pPr algn="ctr">
              <a:lnSpc>
                <a:spcPct val="110000"/>
              </a:lnSpc>
              <a:spcBef>
                <a:spcPct val="20000"/>
              </a:spcBef>
              <a:spcAft>
                <a:spcPct val="15000"/>
              </a:spcAft>
              <a:buClr>
                <a:schemeClr val="accent2"/>
              </a:buClr>
              <a:buFont typeface="Wingdings" pitchFamily="2" charset="2"/>
              <a:buNone/>
            </a:pPr>
            <a:r>
              <a:rPr lang="en-US" sz="2400"/>
              <a:t>Norman M. Sadeh</a:t>
            </a:r>
          </a:p>
          <a:p>
            <a:pPr algn="ctr">
              <a:lnSpc>
                <a:spcPct val="110000"/>
              </a:lnSpc>
              <a:spcBef>
                <a:spcPct val="20000"/>
              </a:spcBef>
              <a:spcAft>
                <a:spcPct val="15000"/>
              </a:spcAft>
              <a:buClr>
                <a:schemeClr val="accent2"/>
              </a:buClr>
              <a:buFont typeface="Wingdings" pitchFamily="2" charset="2"/>
              <a:buNone/>
            </a:pPr>
            <a:r>
              <a:rPr lang="en-US" sz="2400"/>
              <a:t>School of Computer Science</a:t>
            </a:r>
          </a:p>
          <a:p>
            <a:pPr algn="ctr">
              <a:lnSpc>
                <a:spcPct val="110000"/>
              </a:lnSpc>
              <a:spcBef>
                <a:spcPct val="20000"/>
              </a:spcBef>
              <a:spcAft>
                <a:spcPct val="15000"/>
              </a:spcAft>
              <a:buClr>
                <a:schemeClr val="accent2"/>
              </a:buClr>
              <a:buFont typeface="Wingdings" pitchFamily="2" charset="2"/>
              <a:buNone/>
            </a:pPr>
            <a:r>
              <a:rPr lang="en-US" sz="2400"/>
              <a:t>Carnegie Mellon University</a:t>
            </a:r>
          </a:p>
        </p:txBody>
      </p:sp>
      <p:sp>
        <p:nvSpPr>
          <p:cNvPr id="7172" name="Rectangle 9"/>
          <p:cNvSpPr>
            <a:spLocks noChangeArrowheads="1"/>
          </p:cNvSpPr>
          <p:nvPr/>
        </p:nvSpPr>
        <p:spPr bwMode="auto">
          <a:xfrm>
            <a:off x="527050" y="555625"/>
            <a:ext cx="8951913" cy="692150"/>
          </a:xfrm>
          <a:prstGeom prst="rect">
            <a:avLst/>
          </a:prstGeom>
          <a:noFill/>
          <a:ln w="9525">
            <a:noFill/>
            <a:miter lim="800000"/>
            <a:headEnd/>
            <a:tailEnd/>
          </a:ln>
        </p:spPr>
        <p:txBody>
          <a:bodyPr anchor="b"/>
          <a:lstStyle/>
          <a:p>
            <a:pPr>
              <a:spcBef>
                <a:spcPct val="0"/>
              </a:spcBef>
            </a:pPr>
            <a:r>
              <a:rPr lang="en-US" sz="2800" i="1">
                <a:solidFill>
                  <a:schemeClr val="accent2"/>
                </a:solidFill>
              </a:rPr>
              <a:t/>
            </a:r>
            <a:br>
              <a:rPr lang="en-US" sz="2800" i="1">
                <a:solidFill>
                  <a:schemeClr val="accent2"/>
                </a:solidFill>
              </a:rPr>
            </a:br>
            <a:r>
              <a:rPr lang="en-US" sz="3200" i="1">
                <a:solidFill>
                  <a:schemeClr val="accent2"/>
                </a:solidFill>
              </a:rPr>
              <a:t/>
            </a:r>
            <a:br>
              <a:rPr lang="en-US" sz="3200" i="1">
                <a:solidFill>
                  <a:schemeClr val="accent2"/>
                </a:solidFill>
              </a:rPr>
            </a:br>
            <a:r>
              <a:rPr lang="en-US" sz="3200">
                <a:solidFill>
                  <a:schemeClr val="tx2"/>
                </a:solidFill>
              </a:rPr>
              <a:t> </a:t>
            </a:r>
            <a:r>
              <a:rPr lang="en-US" sz="3200" b="1" i="1"/>
              <a:t>Information Security &amp; Privacy</a:t>
            </a:r>
          </a:p>
        </p:txBody>
      </p:sp>
      <p:sp>
        <p:nvSpPr>
          <p:cNvPr id="7173" name="Text Box 4"/>
          <p:cNvSpPr txBox="1">
            <a:spLocks noChangeArrowheads="1"/>
          </p:cNvSpPr>
          <p:nvPr/>
        </p:nvSpPr>
        <p:spPr bwMode="auto">
          <a:xfrm>
            <a:off x="879475" y="149226"/>
            <a:ext cx="6723565" cy="461665"/>
          </a:xfrm>
          <a:prstGeom prst="rect">
            <a:avLst/>
          </a:prstGeom>
          <a:noFill/>
          <a:ln w="12700" cap="sq">
            <a:noFill/>
            <a:miter lim="800000"/>
            <a:headEnd type="none" w="sm" len="sm"/>
            <a:tailEnd type="none" w="sm" len="sm"/>
          </a:ln>
        </p:spPr>
        <p:txBody>
          <a:bodyPr wrap="none">
            <a:spAutoFit/>
          </a:bodyPr>
          <a:lstStyle/>
          <a:p>
            <a:pPr eaLnBrk="0" hangingPunct="0">
              <a:spcBef>
                <a:spcPct val="0"/>
              </a:spcBef>
            </a:pPr>
            <a:r>
              <a:rPr lang="en-US" sz="2400" dirty="0">
                <a:latin typeface="Times New Roman" pitchFamily="18" charset="0"/>
              </a:rPr>
              <a:t>15-421/08-731 and </a:t>
            </a:r>
            <a:r>
              <a:rPr lang="en-US" sz="2400" dirty="0" smtClean="0">
                <a:latin typeface="Times New Roman" pitchFamily="18" charset="0"/>
              </a:rPr>
              <a:t>46</a:t>
            </a:r>
            <a:r>
              <a:rPr lang="en-US" sz="2400" dirty="0">
                <a:latin typeface="Times New Roman" pitchFamily="18" charset="0"/>
              </a:rPr>
              <a:t>-</a:t>
            </a:r>
            <a:r>
              <a:rPr lang="en-US" sz="2400" dirty="0" smtClean="0">
                <a:latin typeface="Times New Roman" pitchFamily="18" charset="0"/>
              </a:rPr>
              <a:t>869 </a:t>
            </a:r>
            <a:r>
              <a:rPr lang="en-US" sz="2400" dirty="0">
                <a:latin typeface="Times New Roman" pitchFamily="18" charset="0"/>
              </a:rPr>
              <a:t>--  Fall 2013 – Lecture </a:t>
            </a:r>
            <a:r>
              <a:rPr lang="en-US" sz="2400" dirty="0" smtClean="0">
                <a:latin typeface="Times New Roman" pitchFamily="18" charset="0"/>
              </a:rPr>
              <a:t>22</a:t>
            </a:r>
            <a:endParaRPr lang="en-US" sz="2400" dirty="0">
              <a:latin typeface="Times New Roman" pitchFamily="18" charset="0"/>
            </a:endParaRPr>
          </a:p>
        </p:txBody>
      </p:sp>
    </p:spTree>
    <p:extLst>
      <p:ext uri="{BB962C8B-B14F-4D97-AF65-F5344CB8AC3E}">
        <p14:creationId xmlns:p14="http://schemas.microsoft.com/office/powerpoint/2010/main" val="13995615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Anonymizing</a:t>
            </a:r>
            <a:r>
              <a:rPr lang="en-US" dirty="0" smtClean="0"/>
              <a:t> Data is No Easy Task - I</a:t>
            </a:r>
            <a:endParaRPr lang="en-US" dirty="0"/>
          </a:p>
        </p:txBody>
      </p:sp>
      <p:sp>
        <p:nvSpPr>
          <p:cNvPr id="3" name="Content Placeholder 2"/>
          <p:cNvSpPr>
            <a:spLocks noGrp="1"/>
          </p:cNvSpPr>
          <p:nvPr>
            <p:ph idx="1"/>
          </p:nvPr>
        </p:nvSpPr>
        <p:spPr>
          <a:xfrm>
            <a:off x="169333" y="914400"/>
            <a:ext cx="8805333" cy="5105400"/>
          </a:xfrm>
        </p:spPr>
        <p:txBody>
          <a:bodyPr/>
          <a:lstStyle/>
          <a:p>
            <a:r>
              <a:rPr lang="en-US" sz="2400" b="1" dirty="0" smtClean="0"/>
              <a:t>Tension between protecting data subjects and utility of the data</a:t>
            </a:r>
            <a:r>
              <a:rPr lang="en-US" sz="2400" dirty="0" smtClean="0"/>
              <a:t> (e.g. for research)</a:t>
            </a:r>
          </a:p>
          <a:p>
            <a:r>
              <a:rPr lang="en-US" sz="2400" b="1" dirty="0" smtClean="0"/>
              <a:t>Many medical incidents</a:t>
            </a:r>
            <a:r>
              <a:rPr lang="en-US" sz="2400" dirty="0" smtClean="0"/>
              <a:t> – US and other countries</a:t>
            </a:r>
          </a:p>
          <a:p>
            <a:r>
              <a:rPr lang="en-US" sz="2400" b="1" dirty="0" smtClean="0"/>
              <a:t>AOL incident in 2006</a:t>
            </a:r>
            <a:r>
              <a:rPr lang="en-US" sz="2400" dirty="0" smtClean="0"/>
              <a:t>: release of supposedly anonymous records of 20 million searches – 3 months 650,000 users</a:t>
            </a:r>
          </a:p>
          <a:p>
            <a:pPr lvl="1"/>
            <a:r>
              <a:rPr lang="en-US" sz="2400" dirty="0" smtClean="0"/>
              <a:t>e.g. search queries for a user included medical ailment, landscapers in a given neighborhood, 3 dogs, etc.</a:t>
            </a:r>
          </a:p>
          <a:p>
            <a:pPr lvl="1"/>
            <a:r>
              <a:rPr lang="en-US" sz="2400" dirty="0" smtClean="0"/>
              <a:t>Class action lawsuit</a:t>
            </a:r>
          </a:p>
          <a:p>
            <a:pPr lvl="1"/>
            <a:r>
              <a:rPr lang="en-US" sz="2400" dirty="0" smtClean="0"/>
              <a:t>Resignation of employees &amp; CTO</a:t>
            </a:r>
          </a:p>
        </p:txBody>
      </p:sp>
    </p:spTree>
    <p:extLst>
      <p:ext uri="{BB962C8B-B14F-4D97-AF65-F5344CB8AC3E}">
        <p14:creationId xmlns:p14="http://schemas.microsoft.com/office/powerpoint/2010/main" val="1623699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Anonymizing</a:t>
            </a:r>
            <a:r>
              <a:rPr lang="en-US" dirty="0" smtClean="0"/>
              <a:t> Data is No Easy Task - II</a:t>
            </a:r>
            <a:endParaRPr lang="en-US" dirty="0"/>
          </a:p>
        </p:txBody>
      </p:sp>
      <p:sp>
        <p:nvSpPr>
          <p:cNvPr id="3" name="Content Placeholder 2"/>
          <p:cNvSpPr>
            <a:spLocks noGrp="1"/>
          </p:cNvSpPr>
          <p:nvPr>
            <p:ph idx="1"/>
          </p:nvPr>
        </p:nvSpPr>
        <p:spPr>
          <a:xfrm>
            <a:off x="169333" y="914400"/>
            <a:ext cx="8805333" cy="5105400"/>
          </a:xfrm>
        </p:spPr>
        <p:txBody>
          <a:bodyPr/>
          <a:lstStyle/>
          <a:p>
            <a:r>
              <a:rPr lang="en-US" sz="2400" b="1" dirty="0" smtClean="0"/>
              <a:t>2007 Netflix Incident: </a:t>
            </a:r>
            <a:r>
              <a:rPr lang="en-US" sz="2400" dirty="0" smtClean="0"/>
              <a:t>Published presumably </a:t>
            </a:r>
            <a:r>
              <a:rPr lang="en-US" sz="2400" dirty="0" err="1" smtClean="0"/>
              <a:t>anonymized</a:t>
            </a:r>
            <a:r>
              <a:rPr lang="en-US" sz="2400" dirty="0" smtClean="0"/>
              <a:t> viewer ratings for 500,000 subscribers and offered $1M prize for better recommendation system</a:t>
            </a:r>
          </a:p>
          <a:p>
            <a:pPr lvl="1"/>
            <a:r>
              <a:rPr lang="en-US" sz="2200" dirty="0" smtClean="0"/>
              <a:t>Researchers showed that it was possible to re-identify people using publicly available preferences in the Internet Movie Database (IMD) </a:t>
            </a:r>
          </a:p>
          <a:p>
            <a:pPr lvl="2"/>
            <a:r>
              <a:rPr lang="en-US" sz="1900" dirty="0" smtClean="0"/>
              <a:t>Long-tail effect: once you remove the top 100 most popular movies, the remaining movies can be used to uniquely re-identify many users</a:t>
            </a:r>
          </a:p>
          <a:p>
            <a:pPr lvl="1"/>
            <a:r>
              <a:rPr lang="en-US" sz="2200" dirty="0" smtClean="0"/>
              <a:t>Violation of Video Privacy Protection Act</a:t>
            </a:r>
          </a:p>
        </p:txBody>
      </p:sp>
    </p:spTree>
    <p:extLst>
      <p:ext uri="{BB962C8B-B14F-4D97-AF65-F5344CB8AC3E}">
        <p14:creationId xmlns:p14="http://schemas.microsoft.com/office/powerpoint/2010/main" val="4280812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of Inference Control</a:t>
            </a:r>
            <a:endParaRPr lang="en-US" dirty="0"/>
          </a:p>
        </p:txBody>
      </p:sp>
      <p:sp>
        <p:nvSpPr>
          <p:cNvPr id="3" name="Content Placeholder 2"/>
          <p:cNvSpPr>
            <a:spLocks noGrp="1"/>
          </p:cNvSpPr>
          <p:nvPr>
            <p:ph idx="1"/>
          </p:nvPr>
        </p:nvSpPr>
        <p:spPr>
          <a:xfrm>
            <a:off x="228071" y="880533"/>
            <a:ext cx="8577262" cy="5105400"/>
          </a:xfrm>
        </p:spPr>
        <p:txBody>
          <a:bodyPr/>
          <a:lstStyle/>
          <a:p>
            <a:r>
              <a:rPr lang="en-US" dirty="0" smtClean="0"/>
              <a:t>D: Set of statistics disclosed</a:t>
            </a:r>
          </a:p>
          <a:p>
            <a:r>
              <a:rPr lang="en-US" b="1" dirty="0" smtClean="0"/>
              <a:t>Query set </a:t>
            </a:r>
            <a:r>
              <a:rPr lang="en-US" dirty="0" smtClean="0"/>
              <a:t>= set of records returned in response to a given query</a:t>
            </a:r>
          </a:p>
          <a:p>
            <a:r>
              <a:rPr lang="en-US" dirty="0" smtClean="0"/>
              <a:t>P: Set of sensitive statistics – to be protected</a:t>
            </a:r>
          </a:p>
          <a:p>
            <a:r>
              <a:rPr lang="en-US" dirty="0" smtClean="0"/>
              <a:t>P’: complement of P – i.e., non-sensitive</a:t>
            </a:r>
          </a:p>
          <a:p>
            <a:r>
              <a:rPr lang="en-US" dirty="0" smtClean="0"/>
              <a:t>We want D </a:t>
            </a:r>
            <a:r>
              <a:rPr lang="en-US" b="1" dirty="0" smtClean="0"/>
              <a:t>⊆ </a:t>
            </a:r>
            <a:r>
              <a:rPr lang="en-US" dirty="0" smtClean="0"/>
              <a:t>P’</a:t>
            </a:r>
          </a:p>
          <a:p>
            <a:pPr lvl="1"/>
            <a:r>
              <a:rPr lang="en-US" dirty="0" smtClean="0"/>
              <a:t>If D = P’ then the </a:t>
            </a:r>
            <a:r>
              <a:rPr lang="en-US" b="1" dirty="0" smtClean="0"/>
              <a:t>protection is “precise”</a:t>
            </a:r>
          </a:p>
          <a:p>
            <a:pPr lvl="1"/>
            <a:r>
              <a:rPr lang="en-US" dirty="0" smtClean="0"/>
              <a:t>Otherwise there is some </a:t>
            </a:r>
            <a:r>
              <a:rPr lang="en-US" b="1" dirty="0" smtClean="0"/>
              <a:t>degradation</a:t>
            </a:r>
            <a:r>
              <a:rPr lang="en-US" dirty="0" smtClean="0"/>
              <a:t> in the usefulness of the data being disclosed</a:t>
            </a:r>
            <a:endParaRPr lang="en-US" dirty="0"/>
          </a:p>
          <a:p>
            <a:endParaRPr lang="en-US" dirty="0"/>
          </a:p>
        </p:txBody>
      </p:sp>
    </p:spTree>
    <p:extLst>
      <p:ext uri="{BB962C8B-B14F-4D97-AF65-F5344CB8AC3E}">
        <p14:creationId xmlns:p14="http://schemas.microsoft.com/office/powerpoint/2010/main" val="3449936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Available Methods</a:t>
            </a:r>
            <a:endParaRPr lang="en-US" dirty="0"/>
          </a:p>
        </p:txBody>
      </p:sp>
      <p:sp>
        <p:nvSpPr>
          <p:cNvPr id="3" name="Content Placeholder 2"/>
          <p:cNvSpPr>
            <a:spLocks noGrp="1"/>
          </p:cNvSpPr>
          <p:nvPr>
            <p:ph idx="1"/>
          </p:nvPr>
        </p:nvSpPr>
        <p:spPr/>
        <p:txBody>
          <a:bodyPr/>
          <a:lstStyle/>
          <a:p>
            <a:r>
              <a:rPr lang="en-US" dirty="0" smtClean="0"/>
              <a:t>Query Set Size Control</a:t>
            </a:r>
          </a:p>
          <a:p>
            <a:pPr lvl="1"/>
            <a:r>
              <a:rPr lang="en-US" dirty="0" smtClean="0"/>
              <a:t>Can be attacked with “Trackers”</a:t>
            </a:r>
          </a:p>
          <a:p>
            <a:pPr lvl="1"/>
            <a:r>
              <a:rPr lang="en-US" dirty="0" smtClean="0"/>
              <a:t>More sophisticated query controls</a:t>
            </a:r>
          </a:p>
          <a:p>
            <a:r>
              <a:rPr lang="en-US" dirty="0" smtClean="0"/>
              <a:t>Cell suppression</a:t>
            </a:r>
          </a:p>
          <a:p>
            <a:r>
              <a:rPr lang="en-US" dirty="0" smtClean="0"/>
              <a:t>Maximum Order Control and Lattice Model</a:t>
            </a:r>
          </a:p>
          <a:p>
            <a:r>
              <a:rPr lang="en-US" dirty="0" smtClean="0"/>
              <a:t>Audit-based Control</a:t>
            </a:r>
          </a:p>
          <a:p>
            <a:r>
              <a:rPr lang="en-US" dirty="0" smtClean="0"/>
              <a:t>Randomization</a:t>
            </a:r>
          </a:p>
          <a:p>
            <a:endParaRPr lang="en-US" dirty="0"/>
          </a:p>
        </p:txBody>
      </p:sp>
    </p:spTree>
    <p:extLst>
      <p:ext uri="{BB962C8B-B14F-4D97-AF65-F5344CB8AC3E}">
        <p14:creationId xmlns:p14="http://schemas.microsoft.com/office/powerpoint/2010/main" val="437769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Set Size Control</a:t>
            </a:r>
            <a:endParaRPr lang="en-US" dirty="0"/>
          </a:p>
        </p:txBody>
      </p:sp>
      <p:sp>
        <p:nvSpPr>
          <p:cNvPr id="3" name="Content Placeholder 2"/>
          <p:cNvSpPr>
            <a:spLocks noGrp="1"/>
          </p:cNvSpPr>
          <p:nvPr>
            <p:ph idx="1"/>
          </p:nvPr>
        </p:nvSpPr>
        <p:spPr>
          <a:xfrm>
            <a:off x="0" y="914400"/>
            <a:ext cx="9144000" cy="5105400"/>
          </a:xfrm>
        </p:spPr>
        <p:txBody>
          <a:bodyPr/>
          <a:lstStyle/>
          <a:p>
            <a:r>
              <a:rPr lang="en-US" sz="2600" b="1" dirty="0" smtClean="0"/>
              <a:t>Specify a minimum query size</a:t>
            </a:r>
          </a:p>
          <a:p>
            <a:r>
              <a:rPr lang="en-US" sz="2600" dirty="0" smtClean="0"/>
              <a:t>e.g. New Zealand’s National Health Information System DBs reject statistical queries whose answers would be based on fewer than 6 patients’ records</a:t>
            </a:r>
          </a:p>
          <a:p>
            <a:r>
              <a:rPr lang="en-US" sz="2600" dirty="0" smtClean="0"/>
              <a:t>Clearly limited in its effectiveness: if one submits succession of queries, it is still possible to isolate a single individual </a:t>
            </a:r>
          </a:p>
          <a:p>
            <a:r>
              <a:rPr lang="en-US" sz="2600" dirty="0" smtClean="0"/>
              <a:t>Accordingly, NZ only allows queries from “cleared medical statisticians”</a:t>
            </a:r>
            <a:endParaRPr lang="en-US" sz="2600" dirty="0"/>
          </a:p>
        </p:txBody>
      </p:sp>
    </p:spTree>
    <p:extLst>
      <p:ext uri="{BB962C8B-B14F-4D97-AF65-F5344CB8AC3E}">
        <p14:creationId xmlns:p14="http://schemas.microsoft.com/office/powerpoint/2010/main" val="4017383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Trackers</a:t>
            </a:r>
            <a:endParaRPr lang="en-US" dirty="0"/>
          </a:p>
        </p:txBody>
      </p:sp>
      <p:sp>
        <p:nvSpPr>
          <p:cNvPr id="3" name="Content Placeholder 2"/>
          <p:cNvSpPr>
            <a:spLocks noGrp="1"/>
          </p:cNvSpPr>
          <p:nvPr>
            <p:ph idx="1"/>
          </p:nvPr>
        </p:nvSpPr>
        <p:spPr/>
        <p:txBody>
          <a:bodyPr/>
          <a:lstStyle/>
          <a:p>
            <a:r>
              <a:rPr lang="en-US" dirty="0" smtClean="0"/>
              <a:t>Assume a department has only one female employee</a:t>
            </a:r>
          </a:p>
          <a:p>
            <a:r>
              <a:rPr lang="en-US" dirty="0" smtClean="0"/>
              <a:t>You can find out the female employee’s salary by asking 2 queries:</a:t>
            </a:r>
          </a:p>
          <a:p>
            <a:pPr marL="952500" lvl="1" indent="-514350">
              <a:buFont typeface="+mj-lt"/>
              <a:buAutoNum type="arabicPeriod"/>
            </a:pPr>
            <a:r>
              <a:rPr lang="en-US" dirty="0" smtClean="0"/>
              <a:t>Average salary of all employees</a:t>
            </a:r>
          </a:p>
          <a:p>
            <a:pPr marL="952500" lvl="1" indent="-514350">
              <a:buFont typeface="+mj-lt"/>
              <a:buAutoNum type="arabicPeriod"/>
            </a:pPr>
            <a:r>
              <a:rPr lang="en-US" dirty="0" smtClean="0"/>
              <a:t>Average salary of all male employees</a:t>
            </a:r>
          </a:p>
          <a:p>
            <a:r>
              <a:rPr lang="en-US" b="1" dirty="0" smtClean="0"/>
              <a:t>A tracker is a custom formula is a custom query that allows someone to infer sensitive data</a:t>
            </a:r>
            <a:endParaRPr lang="en-US" b="1" dirty="0"/>
          </a:p>
        </p:txBody>
      </p:sp>
    </p:spTree>
    <p:extLst>
      <p:ext uri="{BB962C8B-B14F-4D97-AF65-F5344CB8AC3E}">
        <p14:creationId xmlns:p14="http://schemas.microsoft.com/office/powerpoint/2010/main" val="3674108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Sophisticated Query Controls </a:t>
            </a:r>
            <a:endParaRPr lang="en-US" dirty="0"/>
          </a:p>
        </p:txBody>
      </p:sp>
      <p:sp>
        <p:nvSpPr>
          <p:cNvPr id="3" name="Content Placeholder 2"/>
          <p:cNvSpPr>
            <a:spLocks noGrp="1"/>
          </p:cNvSpPr>
          <p:nvPr>
            <p:ph idx="1"/>
          </p:nvPr>
        </p:nvSpPr>
        <p:spPr/>
        <p:txBody>
          <a:bodyPr/>
          <a:lstStyle/>
          <a:p>
            <a:r>
              <a:rPr lang="en-US" dirty="0" smtClean="0"/>
              <a:t>Can come up with any number of rules</a:t>
            </a:r>
          </a:p>
          <a:p>
            <a:pPr lvl="1"/>
            <a:r>
              <a:rPr lang="en-US" dirty="0" smtClean="0"/>
              <a:t>US census: ‘n-respondent, k% dominance rule”: do not release statistics of which k% or more is contributed by n values or less</a:t>
            </a:r>
          </a:p>
          <a:p>
            <a:pPr marL="909637" lvl="2" indent="0">
              <a:buNone/>
            </a:pPr>
            <a:r>
              <a:rPr lang="en-US" dirty="0" smtClean="0"/>
              <a:t>e.g. imagine a small village with one extremely </a:t>
            </a:r>
            <a:r>
              <a:rPr lang="en-US" dirty="0" err="1" smtClean="0"/>
              <a:t>wealty</a:t>
            </a:r>
            <a:r>
              <a:rPr lang="en-US" dirty="0" smtClean="0"/>
              <a:t> individual. Releasing average income would possibly reveal that one individual’s income.</a:t>
            </a:r>
            <a:endParaRPr lang="en-US" dirty="0"/>
          </a:p>
        </p:txBody>
      </p:sp>
    </p:spTree>
    <p:extLst>
      <p:ext uri="{BB962C8B-B14F-4D97-AF65-F5344CB8AC3E}">
        <p14:creationId xmlns:p14="http://schemas.microsoft.com/office/powerpoint/2010/main" val="4128318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Suppression</a:t>
            </a:r>
            <a:endParaRPr lang="en-US" dirty="0"/>
          </a:p>
        </p:txBody>
      </p:sp>
      <p:sp>
        <p:nvSpPr>
          <p:cNvPr id="3" name="Content Placeholder 2"/>
          <p:cNvSpPr>
            <a:spLocks noGrp="1"/>
          </p:cNvSpPr>
          <p:nvPr>
            <p:ph idx="1"/>
          </p:nvPr>
        </p:nvSpPr>
        <p:spPr/>
        <p:txBody>
          <a:bodyPr/>
          <a:lstStyle/>
          <a:p>
            <a:r>
              <a:rPr lang="en-US" u="sng" dirty="0" smtClean="0"/>
              <a:t>Example</a:t>
            </a:r>
            <a:r>
              <a:rPr lang="en-US" dirty="0" smtClean="0"/>
              <a:t>: UK rules require that it’d be unlikely that any statistical unit, having identified themselves, could use that knowledge, by deduction, to identify other statistical units</a:t>
            </a:r>
            <a:endParaRPr lang="en-US" dirty="0"/>
          </a:p>
        </p:txBody>
      </p:sp>
    </p:spTree>
    <p:extLst>
      <p:ext uri="{BB962C8B-B14F-4D97-AF65-F5344CB8AC3E}">
        <p14:creationId xmlns:p14="http://schemas.microsoft.com/office/powerpoint/2010/main" val="169679607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Grades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20695686"/>
              </p:ext>
            </p:extLst>
          </p:nvPr>
        </p:nvGraphicFramePr>
        <p:xfrm>
          <a:off x="762000" y="2015067"/>
          <a:ext cx="7822671" cy="1854200"/>
        </p:xfrm>
        <a:graphic>
          <a:graphicData uri="http://schemas.openxmlformats.org/drawingml/2006/table">
            <a:tbl>
              <a:tblPr firstRow="1" bandRow="1">
                <a:tableStyleId>{5C22544A-7EE6-4342-B048-85BDC9FD1C3A}</a:tableStyleId>
              </a:tblPr>
              <a:tblGrid>
                <a:gridCol w="1811866"/>
                <a:gridCol w="1210205"/>
                <a:gridCol w="1600200"/>
                <a:gridCol w="1600200"/>
                <a:gridCol w="1600200"/>
              </a:tblGrid>
              <a:tr h="370840">
                <a:tc>
                  <a:txBody>
                    <a:bodyPr/>
                    <a:lstStyle/>
                    <a:p>
                      <a:r>
                        <a:rPr lang="en-US" dirty="0" smtClean="0"/>
                        <a:t>Minor\Major</a:t>
                      </a:r>
                      <a:endParaRPr lang="en-US" dirty="0"/>
                    </a:p>
                  </a:txBody>
                  <a:tcPr/>
                </a:tc>
                <a:tc>
                  <a:txBody>
                    <a:bodyPr/>
                    <a:lstStyle/>
                    <a:p>
                      <a:r>
                        <a:rPr lang="en-US" dirty="0" smtClean="0">
                          <a:solidFill>
                            <a:schemeClr val="tx1"/>
                          </a:solidFill>
                        </a:rPr>
                        <a:t>Biology</a:t>
                      </a:r>
                      <a:endParaRPr lang="en-US" dirty="0">
                        <a:solidFill>
                          <a:schemeClr val="tx1"/>
                        </a:solidFill>
                      </a:endParaRPr>
                    </a:p>
                  </a:txBody>
                  <a:tcPr/>
                </a:tc>
                <a:tc>
                  <a:txBody>
                    <a:bodyPr/>
                    <a:lstStyle/>
                    <a:p>
                      <a:r>
                        <a:rPr lang="en-US" dirty="0" smtClean="0">
                          <a:solidFill>
                            <a:schemeClr val="tx1"/>
                          </a:solidFill>
                        </a:rPr>
                        <a:t>Physics</a:t>
                      </a:r>
                      <a:endParaRPr lang="en-US" dirty="0">
                        <a:solidFill>
                          <a:schemeClr val="tx1"/>
                        </a:solidFill>
                      </a:endParaRPr>
                    </a:p>
                  </a:txBody>
                  <a:tcPr/>
                </a:tc>
                <a:tc>
                  <a:txBody>
                    <a:bodyPr/>
                    <a:lstStyle/>
                    <a:p>
                      <a:r>
                        <a:rPr lang="en-US" dirty="0" smtClean="0">
                          <a:solidFill>
                            <a:schemeClr val="tx1"/>
                          </a:solidFill>
                        </a:rPr>
                        <a:t>Chemistry</a:t>
                      </a:r>
                      <a:endParaRPr lang="en-US" dirty="0">
                        <a:solidFill>
                          <a:schemeClr val="tx1"/>
                        </a:solidFill>
                      </a:endParaRPr>
                    </a:p>
                  </a:txBody>
                  <a:tcPr/>
                </a:tc>
                <a:tc>
                  <a:txBody>
                    <a:bodyPr/>
                    <a:lstStyle/>
                    <a:p>
                      <a:r>
                        <a:rPr lang="en-US" dirty="0" smtClean="0">
                          <a:solidFill>
                            <a:schemeClr val="tx1"/>
                          </a:solidFill>
                        </a:rPr>
                        <a:t>Geology</a:t>
                      </a:r>
                      <a:endParaRPr lang="en-US" dirty="0">
                        <a:solidFill>
                          <a:schemeClr val="tx1"/>
                        </a:solidFill>
                      </a:endParaRPr>
                    </a:p>
                  </a:txBody>
                  <a:tcPr/>
                </a:tc>
              </a:tr>
              <a:tr h="370840">
                <a:tc>
                  <a:txBody>
                    <a:bodyPr/>
                    <a:lstStyle/>
                    <a:p>
                      <a:r>
                        <a:rPr lang="en-US" b="1" dirty="0" smtClean="0"/>
                        <a:t>Biology</a:t>
                      </a:r>
                      <a:endParaRPr lang="en-US" b="1" dirty="0"/>
                    </a:p>
                  </a:txBody>
                  <a:tcPr/>
                </a:tc>
                <a:tc>
                  <a:txBody>
                    <a:bodyPr/>
                    <a:lstStyle/>
                    <a:p>
                      <a:r>
                        <a:rPr lang="en-US" b="1" dirty="0" smtClean="0"/>
                        <a:t>-</a:t>
                      </a:r>
                      <a:endParaRPr lang="en-US" b="1" dirty="0"/>
                    </a:p>
                  </a:txBody>
                  <a:tcPr/>
                </a:tc>
                <a:tc>
                  <a:txBody>
                    <a:bodyPr/>
                    <a:lstStyle/>
                    <a:p>
                      <a:r>
                        <a:rPr lang="en-US" dirty="0" smtClean="0"/>
                        <a:t>16</a:t>
                      </a:r>
                      <a:endParaRPr lang="en-US" dirty="0"/>
                    </a:p>
                  </a:txBody>
                  <a:tcPr/>
                </a:tc>
                <a:tc>
                  <a:txBody>
                    <a:bodyPr/>
                    <a:lstStyle/>
                    <a:p>
                      <a:r>
                        <a:rPr lang="en-US" dirty="0" smtClean="0"/>
                        <a:t>17</a:t>
                      </a:r>
                      <a:endParaRPr lang="en-US" dirty="0"/>
                    </a:p>
                  </a:txBody>
                  <a:tcPr/>
                </a:tc>
                <a:tc>
                  <a:txBody>
                    <a:bodyPr/>
                    <a:lstStyle/>
                    <a:p>
                      <a:r>
                        <a:rPr lang="en-US" dirty="0" smtClean="0"/>
                        <a:t>11</a:t>
                      </a:r>
                      <a:endParaRPr lang="en-US" dirty="0"/>
                    </a:p>
                  </a:txBody>
                  <a:tcPr/>
                </a:tc>
              </a:tr>
              <a:tr h="370840">
                <a:tc>
                  <a:txBody>
                    <a:bodyPr/>
                    <a:lstStyle/>
                    <a:p>
                      <a:r>
                        <a:rPr lang="en-US" b="1" dirty="0" smtClean="0"/>
                        <a:t>Physics</a:t>
                      </a:r>
                      <a:endParaRPr lang="en-US" b="1" dirty="0"/>
                    </a:p>
                  </a:txBody>
                  <a:tcPr/>
                </a:tc>
                <a:tc>
                  <a:txBody>
                    <a:bodyPr/>
                    <a:lstStyle/>
                    <a:p>
                      <a:r>
                        <a:rPr lang="en-US" dirty="0" smtClean="0"/>
                        <a:t>7</a:t>
                      </a:r>
                      <a:endParaRPr lang="en-US" dirty="0"/>
                    </a:p>
                  </a:txBody>
                  <a:tcPr/>
                </a:tc>
                <a:tc>
                  <a:txBody>
                    <a:bodyPr/>
                    <a:lstStyle/>
                    <a:p>
                      <a:r>
                        <a:rPr lang="en-US" dirty="0" smtClean="0"/>
                        <a:t>-</a:t>
                      </a:r>
                      <a:endParaRPr lang="en-US" dirty="0"/>
                    </a:p>
                  </a:txBody>
                  <a:tcPr/>
                </a:tc>
                <a:tc>
                  <a:txBody>
                    <a:bodyPr/>
                    <a:lstStyle/>
                    <a:p>
                      <a:r>
                        <a:rPr lang="en-US" dirty="0" smtClean="0"/>
                        <a:t>32</a:t>
                      </a:r>
                      <a:endParaRPr lang="en-US" dirty="0"/>
                    </a:p>
                  </a:txBody>
                  <a:tcPr/>
                </a:tc>
                <a:tc>
                  <a:txBody>
                    <a:bodyPr/>
                    <a:lstStyle/>
                    <a:p>
                      <a:r>
                        <a:rPr lang="en-US" dirty="0" smtClean="0"/>
                        <a:t>18</a:t>
                      </a:r>
                      <a:endParaRPr lang="en-US" dirty="0"/>
                    </a:p>
                  </a:txBody>
                  <a:tcPr/>
                </a:tc>
              </a:tr>
              <a:tr h="370840">
                <a:tc>
                  <a:txBody>
                    <a:bodyPr/>
                    <a:lstStyle/>
                    <a:p>
                      <a:r>
                        <a:rPr lang="en-US" b="1" dirty="0" smtClean="0"/>
                        <a:t>Chemistry</a:t>
                      </a:r>
                      <a:endParaRPr lang="en-US" b="1" dirty="0"/>
                    </a:p>
                  </a:txBody>
                  <a:tcPr/>
                </a:tc>
                <a:tc>
                  <a:txBody>
                    <a:bodyPr/>
                    <a:lstStyle/>
                    <a:p>
                      <a:r>
                        <a:rPr lang="en-US" dirty="0" smtClean="0"/>
                        <a:t>33</a:t>
                      </a:r>
                      <a:endParaRPr lang="en-US" dirty="0"/>
                    </a:p>
                  </a:txBody>
                  <a:tcPr/>
                </a:tc>
                <a:tc>
                  <a:txBody>
                    <a:bodyPr/>
                    <a:lstStyle/>
                    <a:p>
                      <a:r>
                        <a:rPr lang="en-US" dirty="0" smtClean="0"/>
                        <a:t>41</a:t>
                      </a:r>
                      <a:endParaRPr lang="en-US" dirty="0"/>
                    </a:p>
                  </a:txBody>
                  <a:tcPr/>
                </a:tc>
                <a:tc>
                  <a:txBody>
                    <a:bodyPr/>
                    <a:lstStyle/>
                    <a:p>
                      <a:r>
                        <a:rPr lang="en-US" dirty="0" smtClean="0"/>
                        <a:t>-</a:t>
                      </a:r>
                      <a:endParaRPr lang="en-US" dirty="0"/>
                    </a:p>
                  </a:txBody>
                  <a:tcPr/>
                </a:tc>
                <a:tc>
                  <a:txBody>
                    <a:bodyPr/>
                    <a:lstStyle/>
                    <a:p>
                      <a:r>
                        <a:rPr lang="en-US" dirty="0" smtClean="0"/>
                        <a:t>2</a:t>
                      </a:r>
                      <a:endParaRPr lang="en-US" dirty="0"/>
                    </a:p>
                  </a:txBody>
                  <a:tcPr/>
                </a:tc>
              </a:tr>
              <a:tr h="370840">
                <a:tc>
                  <a:txBody>
                    <a:bodyPr/>
                    <a:lstStyle/>
                    <a:p>
                      <a:r>
                        <a:rPr lang="en-US" b="1" dirty="0" smtClean="0"/>
                        <a:t>Geology</a:t>
                      </a:r>
                      <a:endParaRPr lang="en-US" b="1" dirty="0"/>
                    </a:p>
                  </a:txBody>
                  <a:tcPr/>
                </a:tc>
                <a:tc>
                  <a:txBody>
                    <a:bodyPr/>
                    <a:lstStyle/>
                    <a:p>
                      <a:r>
                        <a:rPr lang="en-US" dirty="0" smtClean="0"/>
                        <a:t>9</a:t>
                      </a:r>
                      <a:endParaRPr lang="en-US" dirty="0"/>
                    </a:p>
                  </a:txBody>
                  <a:tcPr/>
                </a:tc>
                <a:tc>
                  <a:txBody>
                    <a:bodyPr/>
                    <a:lstStyle/>
                    <a:p>
                      <a:r>
                        <a:rPr lang="en-US" dirty="0" smtClean="0"/>
                        <a:t>13</a:t>
                      </a:r>
                      <a:endParaRPr lang="en-US" dirty="0"/>
                    </a:p>
                  </a:txBody>
                  <a:tcPr/>
                </a:tc>
                <a:tc>
                  <a:txBody>
                    <a:bodyPr/>
                    <a:lstStyle/>
                    <a:p>
                      <a:endParaRPr lang="en-US"/>
                    </a:p>
                  </a:txBody>
                  <a:tcPr/>
                </a:tc>
                <a:tc>
                  <a:txBody>
                    <a:bodyPr/>
                    <a:lstStyle/>
                    <a:p>
                      <a:r>
                        <a:rPr lang="en-US" dirty="0" smtClean="0"/>
                        <a:t>-</a:t>
                      </a:r>
                      <a:endParaRPr lang="en-US" dirty="0"/>
                    </a:p>
                  </a:txBody>
                  <a:tcPr/>
                </a:tc>
              </a:tr>
            </a:tbl>
          </a:graphicData>
        </a:graphic>
      </p:graphicFrame>
      <p:sp>
        <p:nvSpPr>
          <p:cNvPr id="5" name="Title 1"/>
          <p:cNvSpPr txBox="1">
            <a:spLocks/>
          </p:cNvSpPr>
          <p:nvPr/>
        </p:nvSpPr>
        <p:spPr bwMode="auto">
          <a:xfrm>
            <a:off x="523875" y="1269999"/>
            <a:ext cx="8001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Verdana" pitchFamily="34" charset="0"/>
              </a:defRPr>
            </a:lvl2pPr>
            <a:lvl3pPr algn="l" rtl="0" eaLnBrk="0" fontAlgn="base" hangingPunct="0">
              <a:spcBef>
                <a:spcPct val="0"/>
              </a:spcBef>
              <a:spcAft>
                <a:spcPct val="0"/>
              </a:spcAft>
              <a:defRPr sz="3000">
                <a:solidFill>
                  <a:schemeClr val="tx2"/>
                </a:solidFill>
                <a:latin typeface="Verdana" pitchFamily="34" charset="0"/>
              </a:defRPr>
            </a:lvl3pPr>
            <a:lvl4pPr algn="l" rtl="0" eaLnBrk="0" fontAlgn="base" hangingPunct="0">
              <a:spcBef>
                <a:spcPct val="0"/>
              </a:spcBef>
              <a:spcAft>
                <a:spcPct val="0"/>
              </a:spcAft>
              <a:defRPr sz="3000">
                <a:solidFill>
                  <a:schemeClr val="tx2"/>
                </a:solidFill>
                <a:latin typeface="Verdana" pitchFamily="34" charset="0"/>
              </a:defRPr>
            </a:lvl4pPr>
            <a:lvl5pPr algn="l" rtl="0" eaLnBrk="0" fontAlgn="base" hangingPunct="0">
              <a:spcBef>
                <a:spcPct val="0"/>
              </a:spcBef>
              <a:spcAft>
                <a:spcPct val="0"/>
              </a:spcAft>
              <a:defRPr sz="3000">
                <a:solidFill>
                  <a:schemeClr val="tx2"/>
                </a:solidFill>
                <a:latin typeface="Verdana" pitchFamily="34" charset="0"/>
              </a:defRPr>
            </a:lvl5pPr>
            <a:lvl6pPr marL="457200" algn="l" rtl="0" fontAlgn="base">
              <a:spcBef>
                <a:spcPct val="0"/>
              </a:spcBef>
              <a:spcAft>
                <a:spcPct val="0"/>
              </a:spcAft>
              <a:defRPr sz="3000">
                <a:solidFill>
                  <a:schemeClr val="tx2"/>
                </a:solidFill>
                <a:latin typeface="Verdana" pitchFamily="34" charset="0"/>
              </a:defRPr>
            </a:lvl6pPr>
            <a:lvl7pPr marL="914400" algn="l" rtl="0" fontAlgn="base">
              <a:spcBef>
                <a:spcPct val="0"/>
              </a:spcBef>
              <a:spcAft>
                <a:spcPct val="0"/>
              </a:spcAft>
              <a:defRPr sz="3000">
                <a:solidFill>
                  <a:schemeClr val="tx2"/>
                </a:solidFill>
                <a:latin typeface="Verdana" pitchFamily="34" charset="0"/>
              </a:defRPr>
            </a:lvl7pPr>
            <a:lvl8pPr marL="1371600" algn="l" rtl="0" fontAlgn="base">
              <a:spcBef>
                <a:spcPct val="0"/>
              </a:spcBef>
              <a:spcAft>
                <a:spcPct val="0"/>
              </a:spcAft>
              <a:defRPr sz="3000">
                <a:solidFill>
                  <a:schemeClr val="tx2"/>
                </a:solidFill>
                <a:latin typeface="Verdana" pitchFamily="34" charset="0"/>
              </a:defRPr>
            </a:lvl8pPr>
            <a:lvl9pPr marL="1828800" algn="l" rtl="0" fontAlgn="base">
              <a:spcBef>
                <a:spcPct val="0"/>
              </a:spcBef>
              <a:spcAft>
                <a:spcPct val="0"/>
              </a:spcAft>
              <a:defRPr sz="3000">
                <a:solidFill>
                  <a:schemeClr val="tx2"/>
                </a:solidFill>
                <a:latin typeface="Verdana" pitchFamily="34" charset="0"/>
              </a:defRPr>
            </a:lvl9pPr>
          </a:lstStyle>
          <a:p>
            <a:r>
              <a:rPr lang="en-US" dirty="0" smtClean="0"/>
              <a:t>Each entry: Nb. of students with corresponding major and minor</a:t>
            </a:r>
            <a:endParaRPr lang="en-US" dirty="0"/>
          </a:p>
        </p:txBody>
      </p:sp>
      <p:sp>
        <p:nvSpPr>
          <p:cNvPr id="7" name="TextBox 6"/>
          <p:cNvSpPr txBox="1"/>
          <p:nvPr/>
        </p:nvSpPr>
        <p:spPr>
          <a:xfrm>
            <a:off x="711202" y="4097866"/>
            <a:ext cx="7196667" cy="707886"/>
          </a:xfrm>
          <a:prstGeom prst="rect">
            <a:avLst/>
          </a:prstGeom>
          <a:noFill/>
        </p:spPr>
        <p:txBody>
          <a:bodyPr wrap="square" rtlCol="0">
            <a:spAutoFit/>
          </a:bodyPr>
          <a:lstStyle/>
          <a:p>
            <a:r>
              <a:rPr lang="en-US" b="1" u="sng" dirty="0" smtClean="0"/>
              <a:t>Question: </a:t>
            </a:r>
            <a:r>
              <a:rPr lang="en-US" dirty="0" smtClean="0"/>
              <a:t>For which combinations of major/minor can we release average grades?</a:t>
            </a:r>
            <a:endParaRPr lang="en-US" dirty="0"/>
          </a:p>
        </p:txBody>
      </p:sp>
      <p:sp>
        <p:nvSpPr>
          <p:cNvPr id="8" name="Rectangle 7"/>
          <p:cNvSpPr/>
          <p:nvPr/>
        </p:nvSpPr>
        <p:spPr bwMode="auto">
          <a:xfrm>
            <a:off x="7095066" y="3115733"/>
            <a:ext cx="1270000" cy="32173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0" name="TextBox 9"/>
          <p:cNvSpPr txBox="1"/>
          <p:nvPr/>
        </p:nvSpPr>
        <p:spPr>
          <a:xfrm>
            <a:off x="829733" y="4927600"/>
            <a:ext cx="7196667" cy="707886"/>
          </a:xfrm>
          <a:prstGeom prst="rect">
            <a:avLst/>
          </a:prstGeom>
          <a:noFill/>
        </p:spPr>
        <p:txBody>
          <a:bodyPr wrap="square" rtlCol="0">
            <a:spAutoFit/>
          </a:bodyPr>
          <a:lstStyle/>
          <a:p>
            <a:r>
              <a:rPr lang="en-US" b="1" dirty="0" smtClean="0"/>
              <a:t>Now suppose the average mark for chemistry is also known…</a:t>
            </a:r>
            <a:endParaRPr lang="en-US" dirty="0"/>
          </a:p>
        </p:txBody>
      </p:sp>
      <p:sp>
        <p:nvSpPr>
          <p:cNvPr id="11" name="TextBox 10"/>
          <p:cNvSpPr txBox="1"/>
          <p:nvPr/>
        </p:nvSpPr>
        <p:spPr>
          <a:xfrm>
            <a:off x="592667" y="5808133"/>
            <a:ext cx="8551333" cy="707886"/>
          </a:xfrm>
          <a:prstGeom prst="rect">
            <a:avLst/>
          </a:prstGeom>
          <a:noFill/>
        </p:spPr>
        <p:txBody>
          <a:bodyPr wrap="square" rtlCol="0">
            <a:spAutoFit/>
          </a:bodyPr>
          <a:lstStyle/>
          <a:p>
            <a:r>
              <a:rPr lang="en-US" dirty="0" smtClean="0"/>
              <a:t>…Need to suppress one entry in the Chemistry row…and one entry in the Geology column…process goes on…</a:t>
            </a:r>
            <a:endParaRPr lang="en-US" dirty="0"/>
          </a:p>
        </p:txBody>
      </p:sp>
      <p:sp>
        <p:nvSpPr>
          <p:cNvPr id="12" name="Rectangle 11"/>
          <p:cNvSpPr/>
          <p:nvPr/>
        </p:nvSpPr>
        <p:spPr bwMode="auto">
          <a:xfrm>
            <a:off x="7095066" y="2455333"/>
            <a:ext cx="1270000" cy="32173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3" name="Rectangle 12"/>
          <p:cNvSpPr/>
          <p:nvPr/>
        </p:nvSpPr>
        <p:spPr bwMode="auto">
          <a:xfrm>
            <a:off x="3809999" y="3149600"/>
            <a:ext cx="1270000" cy="32173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4" name="Rectangle 13"/>
          <p:cNvSpPr/>
          <p:nvPr/>
        </p:nvSpPr>
        <p:spPr bwMode="auto">
          <a:xfrm>
            <a:off x="3860798" y="2455332"/>
            <a:ext cx="1270000" cy="32173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Tree>
    <p:extLst>
      <p:ext uri="{BB962C8B-B14F-4D97-AF65-F5344CB8AC3E}">
        <p14:creationId xmlns:p14="http://schemas.microsoft.com/office/powerpoint/2010/main" val="3350192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1"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animBg="1"/>
      <p:bldP spid="13" grpId="0" animBg="1"/>
      <p:bldP spid="14" grpId="0" animBg="1"/>
      <p:bldP spid="1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3" name="Content Placeholder 2"/>
          <p:cNvSpPr>
            <a:spLocks noGrp="1"/>
          </p:cNvSpPr>
          <p:nvPr>
            <p:ph idx="1"/>
          </p:nvPr>
        </p:nvSpPr>
        <p:spPr>
          <a:xfrm>
            <a:off x="0" y="914400"/>
            <a:ext cx="9144000" cy="5105400"/>
          </a:xfrm>
        </p:spPr>
        <p:txBody>
          <a:bodyPr/>
          <a:lstStyle/>
          <a:p>
            <a:r>
              <a:rPr lang="en-US" sz="2300" dirty="0" smtClean="0"/>
              <a:t>Very quickly these tables become unusable</a:t>
            </a:r>
          </a:p>
          <a:p>
            <a:r>
              <a:rPr lang="en-US" sz="2300" b="1" dirty="0" smtClean="0"/>
              <a:t>Maximum order control</a:t>
            </a:r>
          </a:p>
          <a:p>
            <a:pPr lvl="1"/>
            <a:r>
              <a:rPr lang="en-US" sz="2300" dirty="0" smtClean="0"/>
              <a:t>Limit the number of attributes queries can have</a:t>
            </a:r>
          </a:p>
          <a:p>
            <a:pPr lvl="1"/>
            <a:r>
              <a:rPr lang="en-US" sz="2300" dirty="0" smtClean="0"/>
              <a:t>Limits have to be very severe</a:t>
            </a:r>
          </a:p>
          <a:p>
            <a:pPr lvl="2"/>
            <a:r>
              <a:rPr lang="en-US" dirty="0" smtClean="0"/>
              <a:t>Example: One study of 1000 medical records: 3 attributes are safe, but 4 are not.</a:t>
            </a:r>
          </a:p>
          <a:p>
            <a:pPr lvl="1"/>
            <a:r>
              <a:rPr lang="en-US" sz="2300" b="1" dirty="0" smtClean="0"/>
              <a:t>Refinements:</a:t>
            </a:r>
            <a:r>
              <a:rPr lang="en-US" sz="2300" dirty="0" smtClean="0"/>
              <a:t> </a:t>
            </a:r>
          </a:p>
          <a:p>
            <a:pPr lvl="2"/>
            <a:r>
              <a:rPr lang="en-US" sz="2000" b="1" dirty="0"/>
              <a:t>R</a:t>
            </a:r>
            <a:r>
              <a:rPr lang="en-US" sz="2000" b="1" dirty="0" smtClean="0"/>
              <a:t>eject queries that would partition the population into too many sets</a:t>
            </a:r>
          </a:p>
          <a:p>
            <a:pPr lvl="2"/>
            <a:r>
              <a:rPr lang="en-US" sz="2000" b="1" dirty="0" smtClean="0"/>
              <a:t>Audit-based control</a:t>
            </a:r>
            <a:r>
              <a:rPr lang="en-US" sz="2000" dirty="0" smtClean="0"/>
              <a:t>: Keep track of queries from a given individual, and prevent queries that would reveal too much, tak</a:t>
            </a:r>
            <a:r>
              <a:rPr lang="en-US" dirty="0" smtClean="0"/>
              <a:t>ing into account what the user already knows</a:t>
            </a:r>
          </a:p>
          <a:p>
            <a:endParaRPr lang="en-US" dirty="0"/>
          </a:p>
        </p:txBody>
      </p:sp>
    </p:spTree>
    <p:extLst>
      <p:ext uri="{BB962C8B-B14F-4D97-AF65-F5344CB8AC3E}">
        <p14:creationId xmlns:p14="http://schemas.microsoft.com/office/powerpoint/2010/main" val="216577137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smtClean="0"/>
              <a:t>Outline</a:t>
            </a:r>
          </a:p>
        </p:txBody>
      </p:sp>
      <p:sp>
        <p:nvSpPr>
          <p:cNvPr id="7173" name="Rectangle 4"/>
          <p:cNvSpPr>
            <a:spLocks noChangeArrowheads="1"/>
          </p:cNvSpPr>
          <p:nvPr/>
        </p:nvSpPr>
        <p:spPr bwMode="auto">
          <a:xfrm>
            <a:off x="4203700" y="1016000"/>
            <a:ext cx="4495800" cy="5427663"/>
          </a:xfrm>
          <a:prstGeom prst="rect">
            <a:avLst/>
          </a:prstGeom>
          <a:noFill/>
          <a:ln w="9525">
            <a:noFill/>
            <a:miter lim="800000"/>
            <a:headEnd/>
            <a:tailEnd/>
          </a:ln>
        </p:spPr>
        <p:txBody>
          <a:bodyPr/>
          <a:lstStyle/>
          <a:p>
            <a:pPr marL="342900" indent="-342900">
              <a:lnSpc>
                <a:spcPct val="80000"/>
              </a:lnSpc>
              <a:spcBef>
                <a:spcPct val="50000"/>
              </a:spcBef>
              <a:buClr>
                <a:schemeClr val="accent2"/>
              </a:buClr>
              <a:buSzPct val="80000"/>
              <a:buFont typeface="Wingdings" pitchFamily="-108" charset="2"/>
              <a:buChar char="n"/>
            </a:pPr>
            <a:endParaRPr lang="en-US" sz="1800" u="none">
              <a:latin typeface="Arial" charset="0"/>
            </a:endParaRPr>
          </a:p>
        </p:txBody>
      </p:sp>
      <p:sp>
        <p:nvSpPr>
          <p:cNvPr id="7174" name="Rectangle 5"/>
          <p:cNvSpPr>
            <a:spLocks noChangeArrowheads="1"/>
          </p:cNvSpPr>
          <p:nvPr/>
        </p:nvSpPr>
        <p:spPr bwMode="auto">
          <a:xfrm>
            <a:off x="964565" y="1197928"/>
            <a:ext cx="7759331" cy="4846637"/>
          </a:xfrm>
          <a:prstGeom prst="rect">
            <a:avLst/>
          </a:prstGeom>
          <a:noFill/>
          <a:ln w="9525">
            <a:noFill/>
            <a:miter lim="800000"/>
            <a:headEnd/>
            <a:tailEnd/>
          </a:ln>
        </p:spPr>
        <p:txBody>
          <a:bodyPr/>
          <a:lstStyle/>
          <a:p>
            <a:pPr marL="342900" indent="-342900">
              <a:lnSpc>
                <a:spcPct val="80000"/>
              </a:lnSpc>
              <a:spcBef>
                <a:spcPct val="50000"/>
              </a:spcBef>
              <a:buClr>
                <a:schemeClr val="accent2"/>
              </a:buClr>
              <a:buSzPct val="80000"/>
              <a:buFont typeface="Wingdings" pitchFamily="-108" charset="2"/>
              <a:buChar char="n"/>
            </a:pPr>
            <a:r>
              <a:rPr lang="en-US" sz="3200" u="none" dirty="0" smtClean="0">
                <a:latin typeface="+mj-lt"/>
              </a:rPr>
              <a:t>Privacy and Big Data</a:t>
            </a:r>
          </a:p>
          <a:p>
            <a:pPr marL="342900" indent="-342900">
              <a:lnSpc>
                <a:spcPct val="80000"/>
              </a:lnSpc>
              <a:spcBef>
                <a:spcPct val="50000"/>
              </a:spcBef>
              <a:buClr>
                <a:schemeClr val="accent2"/>
              </a:buClr>
              <a:buSzPct val="80000"/>
              <a:buFont typeface="Wingdings" pitchFamily="-108" charset="2"/>
              <a:buChar char="n"/>
            </a:pPr>
            <a:r>
              <a:rPr lang="en-US" sz="3200" u="none" dirty="0" smtClean="0">
                <a:latin typeface="+mj-lt"/>
              </a:rPr>
              <a:t>Student Presentation:</a:t>
            </a:r>
          </a:p>
          <a:p>
            <a:pPr marL="800100" lvl="1" indent="-342900">
              <a:lnSpc>
                <a:spcPct val="80000"/>
              </a:lnSpc>
              <a:spcBef>
                <a:spcPct val="50000"/>
              </a:spcBef>
              <a:buClr>
                <a:schemeClr val="accent2"/>
              </a:buClr>
              <a:buSzPct val="80000"/>
              <a:buFont typeface="Wingdings" pitchFamily="-108" charset="2"/>
              <a:buChar char="n"/>
            </a:pPr>
            <a:r>
              <a:rPr lang="en-US" sz="3200" dirty="0" smtClean="0">
                <a:latin typeface="+mj-lt"/>
              </a:rPr>
              <a:t>“Privacy Preserving Data Mining,” </a:t>
            </a:r>
            <a:r>
              <a:rPr lang="en-US" sz="3200" dirty="0" err="1" smtClean="0">
                <a:latin typeface="+mj-lt"/>
              </a:rPr>
              <a:t>Pranshu</a:t>
            </a:r>
            <a:r>
              <a:rPr lang="en-US" sz="3200" dirty="0" smtClean="0">
                <a:latin typeface="+mj-lt"/>
              </a:rPr>
              <a:t> and Chao</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Randomization</a:t>
            </a:r>
            <a:endParaRPr lang="en-US" dirty="0"/>
          </a:p>
        </p:txBody>
      </p:sp>
      <p:sp>
        <p:nvSpPr>
          <p:cNvPr id="3" name="Content Placeholder 2"/>
          <p:cNvSpPr>
            <a:spLocks noGrp="1"/>
          </p:cNvSpPr>
          <p:nvPr>
            <p:ph idx="1"/>
          </p:nvPr>
        </p:nvSpPr>
        <p:spPr/>
        <p:txBody>
          <a:bodyPr/>
          <a:lstStyle/>
          <a:p>
            <a:r>
              <a:rPr lang="en-US" dirty="0" smtClean="0"/>
              <a:t>Add noise to data</a:t>
            </a:r>
          </a:p>
          <a:p>
            <a:r>
              <a:rPr lang="en-US" dirty="0" smtClean="0"/>
              <a:t>Increase granularity</a:t>
            </a:r>
          </a:p>
          <a:p>
            <a:r>
              <a:rPr lang="en-US" dirty="0" smtClean="0"/>
              <a:t>Useful with location information for instance, but there are limits</a:t>
            </a:r>
            <a:endParaRPr lang="en-US" dirty="0"/>
          </a:p>
        </p:txBody>
      </p:sp>
    </p:spTree>
    <p:extLst>
      <p:ext uri="{BB962C8B-B14F-4D97-AF65-F5344CB8AC3E}">
        <p14:creationId xmlns:p14="http://schemas.microsoft.com/office/powerpoint/2010/main" val="3555682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over the past 15+ years</a:t>
            </a:r>
            <a:endParaRPr lang="en-US" dirty="0"/>
          </a:p>
        </p:txBody>
      </p:sp>
      <p:sp>
        <p:nvSpPr>
          <p:cNvPr id="3" name="Content Placeholder 2"/>
          <p:cNvSpPr>
            <a:spLocks noGrp="1"/>
          </p:cNvSpPr>
          <p:nvPr>
            <p:ph idx="1"/>
          </p:nvPr>
        </p:nvSpPr>
        <p:spPr/>
        <p:txBody>
          <a:bodyPr/>
          <a:lstStyle/>
          <a:p>
            <a:r>
              <a:rPr lang="en-US" dirty="0"/>
              <a:t>Work over the past 15 years:</a:t>
            </a:r>
          </a:p>
          <a:p>
            <a:pPr lvl="1"/>
            <a:r>
              <a:rPr lang="en-US" dirty="0"/>
              <a:t>K-</a:t>
            </a:r>
            <a:r>
              <a:rPr lang="en-US" dirty="0" smtClean="0"/>
              <a:t>anonymity</a:t>
            </a:r>
            <a:endParaRPr lang="en-US" dirty="0"/>
          </a:p>
          <a:p>
            <a:pPr lvl="1"/>
            <a:r>
              <a:rPr lang="en-US" dirty="0"/>
              <a:t>L-diversity</a:t>
            </a:r>
          </a:p>
          <a:p>
            <a:pPr lvl="1"/>
            <a:r>
              <a:rPr lang="en-US" dirty="0"/>
              <a:t>T-closeness</a:t>
            </a:r>
          </a:p>
          <a:p>
            <a:pPr lvl="1"/>
            <a:r>
              <a:rPr lang="en-US" dirty="0"/>
              <a:t>Differential </a:t>
            </a:r>
            <a:r>
              <a:rPr lang="en-US" dirty="0" smtClean="0"/>
              <a:t>privacy</a:t>
            </a:r>
            <a:endParaRPr lang="en-US" dirty="0"/>
          </a:p>
        </p:txBody>
      </p:sp>
    </p:spTree>
    <p:extLst>
      <p:ext uri="{BB962C8B-B14F-4D97-AF65-F5344CB8AC3E}">
        <p14:creationId xmlns:p14="http://schemas.microsoft.com/office/powerpoint/2010/main" val="3256167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1"/>
          <p:cNvSpPr>
            <a:spLocks noGrp="1" noChangeArrowheads="1"/>
          </p:cNvSpPr>
          <p:nvPr>
            <p:ph type="body" idx="1"/>
          </p:nvPr>
        </p:nvSpPr>
        <p:spPr>
          <a:xfrm>
            <a:off x="0" y="1729338"/>
            <a:ext cx="9144000" cy="2370415"/>
          </a:xfrm>
          <a:solidFill>
            <a:srgbClr val="FFC000"/>
          </a:solidFill>
        </p:spPr>
        <p:txBody>
          <a:bodyPr/>
          <a:lstStyle/>
          <a:p>
            <a:pPr marL="625056">
              <a:buNone/>
            </a:pPr>
            <a:r>
              <a:rPr lang="en-US" sz="4000" dirty="0" smtClean="0"/>
              <a:t>	18 million foursquare check-ins that people shared publicly on their Twitter feeds</a:t>
            </a:r>
          </a:p>
          <a:p>
            <a:pPr marL="625056">
              <a:buNone/>
            </a:pPr>
            <a:endParaRPr lang="en-US" sz="4000" dirty="0" smtClean="0"/>
          </a:p>
        </p:txBody>
      </p:sp>
      <p:pic>
        <p:nvPicPr>
          <p:cNvPr id="4" name="Picture 3"/>
          <p:cNvPicPr>
            <a:picLocks noChangeAspect="1" noChangeArrowheads="1"/>
          </p:cNvPicPr>
          <p:nvPr/>
        </p:nvPicPr>
        <p:blipFill>
          <a:blip r:embed="rId3" cstate="print"/>
          <a:srcRect/>
          <a:stretch>
            <a:fillRect/>
          </a:stretch>
        </p:blipFill>
        <p:spPr bwMode="auto">
          <a:xfrm>
            <a:off x="60960" y="342506"/>
            <a:ext cx="9144000" cy="1369970"/>
          </a:xfrm>
          <a:prstGeom prst="rect">
            <a:avLst/>
          </a:prstGeom>
          <a:noFill/>
          <a:ln w="12700">
            <a:noFill/>
            <a:miter lim="800000"/>
            <a:headEnd/>
            <a:tailEnd/>
          </a:ln>
        </p:spPr>
      </p:pic>
      <p:sp>
        <p:nvSpPr>
          <p:cNvPr id="5" name="TextBox 4"/>
          <p:cNvSpPr txBox="1"/>
          <p:nvPr/>
        </p:nvSpPr>
        <p:spPr>
          <a:xfrm>
            <a:off x="198313" y="4078948"/>
            <a:ext cx="8945687" cy="941796"/>
          </a:xfrm>
          <a:prstGeom prst="rect">
            <a:avLst/>
          </a:prstGeom>
          <a:noFill/>
        </p:spPr>
        <p:txBody>
          <a:bodyPr wrap="square" rtlCol="0">
            <a:spAutoFit/>
          </a:bodyPr>
          <a:lstStyle/>
          <a:p>
            <a:pPr algn="ctr"/>
            <a:r>
              <a:rPr lang="en-US" sz="2400" b="1" i="1" dirty="0" smtClean="0"/>
              <a:t>(patent pending)</a:t>
            </a:r>
          </a:p>
          <a:p>
            <a:pPr algn="ctr"/>
            <a:endParaRPr lang="en-US" sz="2400" b="1" i="1" dirty="0"/>
          </a:p>
        </p:txBody>
      </p:sp>
      <p:sp>
        <p:nvSpPr>
          <p:cNvPr id="6" name="Rectangle 5"/>
          <p:cNvSpPr/>
          <p:nvPr/>
        </p:nvSpPr>
        <p:spPr>
          <a:xfrm>
            <a:off x="2204977" y="5737233"/>
            <a:ext cx="4572000" cy="707886"/>
          </a:xfrm>
          <a:prstGeom prst="rect">
            <a:avLst/>
          </a:prstGeom>
        </p:spPr>
        <p:txBody>
          <a:bodyPr>
            <a:spAutoFit/>
          </a:bodyPr>
          <a:lstStyle/>
          <a:p>
            <a:pPr algn="ctr"/>
            <a:r>
              <a:rPr lang="en-US" b="1" dirty="0" smtClean="0">
                <a:hlinkClick r:id="rId4"/>
              </a:rPr>
              <a:t>www.livehoods.org</a:t>
            </a:r>
            <a:r>
              <a:rPr lang="en-US" b="1" dirty="0" smtClean="0"/>
              <a:t> </a:t>
            </a:r>
            <a:br>
              <a:rPr lang="en-US" b="1" dirty="0" smtClean="0"/>
            </a:br>
            <a:r>
              <a:rPr lang="en-US" b="1" dirty="0" smtClean="0">
                <a:hlinkClick r:id="rId5"/>
              </a:rPr>
              <a:t>info@livehoods.org </a:t>
            </a:r>
            <a:endParaRPr lang="en-US" dirty="0"/>
          </a:p>
        </p:txBody>
      </p:sp>
      <p:sp>
        <p:nvSpPr>
          <p:cNvPr id="7" name="TextBox 6"/>
          <p:cNvSpPr txBox="1"/>
          <p:nvPr/>
        </p:nvSpPr>
        <p:spPr>
          <a:xfrm>
            <a:off x="0" y="4768770"/>
            <a:ext cx="9144000" cy="1077218"/>
          </a:xfrm>
          <a:prstGeom prst="rect">
            <a:avLst/>
          </a:prstGeom>
          <a:solidFill>
            <a:srgbClr val="FFFF66"/>
          </a:solidFill>
        </p:spPr>
        <p:txBody>
          <a:bodyPr wrap="square" rtlCol="0">
            <a:spAutoFit/>
          </a:bodyPr>
          <a:lstStyle/>
          <a:p>
            <a:r>
              <a:rPr lang="en-US" sz="1600" i="1" dirty="0" smtClean="0"/>
              <a:t>“</a:t>
            </a:r>
            <a:r>
              <a:rPr lang="en-US" sz="1600" dirty="0" smtClean="0"/>
              <a:t>J. Cranshaw, R. Schwartz, J. Hong, N. Sadeh, “The </a:t>
            </a:r>
            <a:r>
              <a:rPr lang="en-US" sz="1600" dirty="0" err="1" smtClean="0"/>
              <a:t>Livehoods</a:t>
            </a:r>
            <a:r>
              <a:rPr lang="en-US" sz="1600" dirty="0" smtClean="0"/>
              <a:t> Project: Utilizing Social Media to Understand the Dynamics of a City”, in Proc. of the 6</a:t>
            </a:r>
            <a:r>
              <a:rPr lang="en-US" sz="1600" baseline="30000" dirty="0" smtClean="0"/>
              <a:t>th</a:t>
            </a:r>
            <a:r>
              <a:rPr lang="en-US" sz="1600" dirty="0" smtClean="0"/>
              <a:t> International AAAI Conference on Weblogs and Social Media (ICWSM-12), Dublin, Ireland, June 2012 – </a:t>
            </a:r>
            <a:r>
              <a:rPr lang="en-US" sz="1600" i="1" dirty="0" smtClean="0"/>
              <a:t>best paper award</a:t>
            </a:r>
            <a:endParaRPr lang="en-US" sz="1600" i="1" dirty="0"/>
          </a:p>
        </p:txBody>
      </p:sp>
    </p:spTree>
    <p:extLst>
      <p:ext uri="{BB962C8B-B14F-4D97-AF65-F5344CB8AC3E}">
        <p14:creationId xmlns:p14="http://schemas.microsoft.com/office/powerpoint/2010/main" val="32212652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p:cNvSpPr>
          <p:nvPr/>
        </p:nvSpPr>
        <p:spPr bwMode="auto">
          <a:xfrm>
            <a:off x="-232172" y="-116086"/>
            <a:ext cx="9590484" cy="205383"/>
          </a:xfrm>
          <a:prstGeom prst="rect">
            <a:avLst/>
          </a:prstGeom>
          <a:solidFill>
            <a:srgbClr val="840600"/>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pic>
        <p:nvPicPr>
          <p:cNvPr id="10242" name="Picture 2"/>
          <p:cNvPicPr>
            <a:picLocks noChangeAspect="1" noChangeArrowheads="1"/>
          </p:cNvPicPr>
          <p:nvPr/>
        </p:nvPicPr>
        <p:blipFill>
          <a:blip r:embed="rId3" cstate="print"/>
          <a:srcRect/>
          <a:stretch>
            <a:fillRect/>
          </a:stretch>
        </p:blipFill>
        <p:spPr bwMode="auto">
          <a:xfrm>
            <a:off x="-1321594" y="89297"/>
            <a:ext cx="12314039" cy="6884789"/>
          </a:xfrm>
          <a:prstGeom prst="rect">
            <a:avLst/>
          </a:prstGeom>
          <a:noFill/>
          <a:ln w="25400" cap="flat">
            <a:noFill/>
            <a:round/>
            <a:headEnd/>
            <a:tailEnd/>
          </a:ln>
        </p:spPr>
      </p:pic>
      <p:sp>
        <p:nvSpPr>
          <p:cNvPr id="10243" name="Oval 3"/>
          <p:cNvSpPr>
            <a:spLocks/>
          </p:cNvSpPr>
          <p:nvPr/>
        </p:nvSpPr>
        <p:spPr bwMode="auto">
          <a:xfrm>
            <a:off x="3357562" y="4196953"/>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44" name="Oval 4"/>
          <p:cNvSpPr>
            <a:spLocks/>
          </p:cNvSpPr>
          <p:nvPr/>
        </p:nvSpPr>
        <p:spPr bwMode="auto">
          <a:xfrm>
            <a:off x="6411515" y="1330523"/>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45" name="Oval 5"/>
          <p:cNvSpPr>
            <a:spLocks/>
          </p:cNvSpPr>
          <p:nvPr/>
        </p:nvSpPr>
        <p:spPr bwMode="auto">
          <a:xfrm>
            <a:off x="5080992" y="5277445"/>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46" name="Oval 6"/>
          <p:cNvSpPr>
            <a:spLocks/>
          </p:cNvSpPr>
          <p:nvPr/>
        </p:nvSpPr>
        <p:spPr bwMode="auto">
          <a:xfrm>
            <a:off x="6491883" y="4196953"/>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47" name="Oval 7"/>
          <p:cNvSpPr>
            <a:spLocks/>
          </p:cNvSpPr>
          <p:nvPr/>
        </p:nvSpPr>
        <p:spPr bwMode="auto">
          <a:xfrm>
            <a:off x="4205883" y="571500"/>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48" name="Oval 8"/>
          <p:cNvSpPr>
            <a:spLocks/>
          </p:cNvSpPr>
          <p:nvPr/>
        </p:nvSpPr>
        <p:spPr bwMode="auto">
          <a:xfrm>
            <a:off x="7420570" y="2669976"/>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49" name="Oval 9"/>
          <p:cNvSpPr>
            <a:spLocks/>
          </p:cNvSpPr>
          <p:nvPr/>
        </p:nvSpPr>
        <p:spPr bwMode="auto">
          <a:xfrm>
            <a:off x="5080992" y="2277070"/>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50" name="Oval 10"/>
          <p:cNvSpPr>
            <a:spLocks/>
          </p:cNvSpPr>
          <p:nvPr/>
        </p:nvSpPr>
        <p:spPr bwMode="auto">
          <a:xfrm>
            <a:off x="6875859" y="5679281"/>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51" name="Oval 11"/>
          <p:cNvSpPr>
            <a:spLocks/>
          </p:cNvSpPr>
          <p:nvPr/>
        </p:nvSpPr>
        <p:spPr bwMode="auto">
          <a:xfrm>
            <a:off x="7590234" y="4196953"/>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52" name="Oval 12"/>
          <p:cNvSpPr>
            <a:spLocks/>
          </p:cNvSpPr>
          <p:nvPr/>
        </p:nvSpPr>
        <p:spPr bwMode="auto">
          <a:xfrm>
            <a:off x="2080617" y="2062758"/>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53" name="Oval 13"/>
          <p:cNvSpPr>
            <a:spLocks/>
          </p:cNvSpPr>
          <p:nvPr/>
        </p:nvSpPr>
        <p:spPr bwMode="auto">
          <a:xfrm>
            <a:off x="1357312" y="5107781"/>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54" name="Oval 14"/>
          <p:cNvSpPr>
            <a:spLocks/>
          </p:cNvSpPr>
          <p:nvPr/>
        </p:nvSpPr>
        <p:spPr bwMode="auto">
          <a:xfrm>
            <a:off x="2160984" y="6223992"/>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55" name="Oval 15"/>
          <p:cNvSpPr>
            <a:spLocks/>
          </p:cNvSpPr>
          <p:nvPr/>
        </p:nvSpPr>
        <p:spPr bwMode="auto">
          <a:xfrm>
            <a:off x="830461" y="3277195"/>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57" name="Oval 17"/>
          <p:cNvSpPr>
            <a:spLocks/>
          </p:cNvSpPr>
          <p:nvPr/>
        </p:nvSpPr>
        <p:spPr bwMode="auto">
          <a:xfrm>
            <a:off x="437555" y="6393656"/>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0258" name="Oval 18"/>
          <p:cNvSpPr>
            <a:spLocks/>
          </p:cNvSpPr>
          <p:nvPr/>
        </p:nvSpPr>
        <p:spPr bwMode="auto">
          <a:xfrm>
            <a:off x="7831336" y="446484"/>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grpSp>
        <p:nvGrpSpPr>
          <p:cNvPr id="26" name="Group 25"/>
          <p:cNvGrpSpPr/>
          <p:nvPr/>
        </p:nvGrpSpPr>
        <p:grpSpPr>
          <a:xfrm>
            <a:off x="0" y="321131"/>
            <a:ext cx="5730524" cy="1946802"/>
            <a:chOff x="0" y="205384"/>
            <a:chExt cx="5730524" cy="1946802"/>
          </a:xfrm>
        </p:grpSpPr>
        <p:sp>
          <p:nvSpPr>
            <p:cNvPr id="10262" name="Rectangle 22"/>
            <p:cNvSpPr>
              <a:spLocks/>
            </p:cNvSpPr>
            <p:nvPr/>
          </p:nvSpPr>
          <p:spPr bwMode="auto">
            <a:xfrm>
              <a:off x="221470" y="350690"/>
              <a:ext cx="5287231" cy="1500411"/>
            </a:xfrm>
            <a:prstGeom prst="rect">
              <a:avLst/>
            </a:prstGeom>
            <a:solidFill>
              <a:srgbClr val="FFFFFF">
                <a:alpha val="79999"/>
              </a:srgbClr>
            </a:solidFill>
            <a:ln w="12700" cap="flat">
              <a:noFill/>
              <a:miter lim="800000"/>
              <a:headEnd type="none" w="med" len="med"/>
              <a:tailEnd type="none" w="med" len="med"/>
            </a:ln>
          </p:spPr>
          <p:txBody>
            <a:bodyPr lIns="0" tIns="0" rIns="40639" bIns="0"/>
            <a:lstStyle/>
            <a:p>
              <a:pPr marL="27905"/>
              <a:r>
                <a:rPr lang="en-US" sz="2800" dirty="0" smtClean="0">
                  <a:latin typeface="Helvetica Neue Light" charset="0"/>
                  <a:ea typeface="Helvetica Neue Light" charset="0"/>
                  <a:cs typeface="Helvetica Neue Light" charset="0"/>
                  <a:sym typeface="Helvetica Neue Light" charset="0"/>
                </a:rPr>
                <a:t>Each venue is defined in part by the mix of people who check-in there</a:t>
              </a:r>
              <a:endParaRPr lang="en-US" sz="2800" dirty="0">
                <a:latin typeface="Helvetica Neue Light" charset="0"/>
                <a:ea typeface="Helvetica Neue Light" charset="0"/>
                <a:cs typeface="Helvetica Neue Light" charset="0"/>
                <a:sym typeface="Helvetica Neue Light" charset="0"/>
              </a:endParaRPr>
            </a:p>
          </p:txBody>
        </p:sp>
        <p:pic>
          <p:nvPicPr>
            <p:cNvPr id="10263" name="Picture 23"/>
            <p:cNvPicPr>
              <a:picLocks noChangeArrowheads="1"/>
            </p:cNvPicPr>
            <p:nvPr/>
          </p:nvPicPr>
          <p:blipFill>
            <a:blip r:embed="rId4" cstate="print"/>
            <a:srcRect/>
            <a:stretch>
              <a:fillRect/>
            </a:stretch>
          </p:blipFill>
          <p:spPr bwMode="auto">
            <a:xfrm>
              <a:off x="0" y="205384"/>
              <a:ext cx="5730524" cy="1946802"/>
            </a:xfrm>
            <a:prstGeom prst="rect">
              <a:avLst/>
            </a:prstGeom>
            <a:noFill/>
            <a:ln w="12700" cap="flat">
              <a:noFill/>
              <a:miter lim="800000"/>
              <a:headEnd/>
              <a:tailEnd/>
            </a:ln>
          </p:spPr>
        </p:pic>
      </p:grpSp>
    </p:spTree>
    <p:extLst>
      <p:ext uri="{BB962C8B-B14F-4D97-AF65-F5344CB8AC3E}">
        <p14:creationId xmlns:p14="http://schemas.microsoft.com/office/powerpoint/2010/main" val="28160586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3" cstate="print"/>
          <a:srcRect/>
          <a:stretch>
            <a:fillRect/>
          </a:stretch>
        </p:blipFill>
        <p:spPr bwMode="auto">
          <a:xfrm>
            <a:off x="-1321594" y="89297"/>
            <a:ext cx="12314039" cy="6884789"/>
          </a:xfrm>
          <a:prstGeom prst="rect">
            <a:avLst/>
          </a:prstGeom>
          <a:noFill/>
          <a:ln w="25400" cap="flat">
            <a:noFill/>
            <a:round/>
            <a:headEnd/>
            <a:tailEnd/>
          </a:ln>
        </p:spPr>
      </p:pic>
      <p:sp>
        <p:nvSpPr>
          <p:cNvPr id="11266" name="Line 2"/>
          <p:cNvSpPr>
            <a:spLocks noChangeShapeType="1"/>
          </p:cNvSpPr>
          <p:nvPr/>
        </p:nvSpPr>
        <p:spPr bwMode="auto">
          <a:xfrm rot="10800000">
            <a:off x="1586136" y="5374556"/>
            <a:ext cx="659680" cy="927571"/>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1267" name="Line 3"/>
          <p:cNvSpPr>
            <a:spLocks noChangeShapeType="1"/>
          </p:cNvSpPr>
          <p:nvPr/>
        </p:nvSpPr>
        <p:spPr bwMode="auto">
          <a:xfrm>
            <a:off x="4016128" y="4657949"/>
            <a:ext cx="1132954" cy="70209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1268" name="Line 4"/>
          <p:cNvSpPr>
            <a:spLocks noChangeShapeType="1"/>
          </p:cNvSpPr>
          <p:nvPr/>
        </p:nvSpPr>
        <p:spPr bwMode="auto">
          <a:xfrm rot="10800000" flipH="1">
            <a:off x="3924598" y="2515940"/>
            <a:ext cx="1247924" cy="2030388"/>
          </a:xfrm>
          <a:prstGeom prst="line">
            <a:avLst/>
          </a:prstGeom>
          <a:noFill/>
          <a:ln w="190500" cap="flat">
            <a:solidFill>
              <a:srgbClr val="343434"/>
            </a:solidFill>
            <a:prstDash val="solid"/>
            <a:miter lim="800000"/>
            <a:headEnd type="none" w="med" len="med"/>
            <a:tailEnd type="none" w="med" len="med"/>
          </a:ln>
        </p:spPr>
        <p:txBody>
          <a:bodyPr lIns="0" tIns="0" rIns="0" bIns="0"/>
          <a:lstStyle/>
          <a:p>
            <a:endParaRPr lang="en-US"/>
          </a:p>
        </p:txBody>
      </p:sp>
      <p:sp>
        <p:nvSpPr>
          <p:cNvPr id="11269" name="Rectangle 5"/>
          <p:cNvSpPr>
            <a:spLocks/>
          </p:cNvSpPr>
          <p:nvPr/>
        </p:nvSpPr>
        <p:spPr bwMode="auto">
          <a:xfrm>
            <a:off x="-232172" y="-116086"/>
            <a:ext cx="9590484" cy="205383"/>
          </a:xfrm>
          <a:prstGeom prst="rect">
            <a:avLst/>
          </a:prstGeom>
          <a:solidFill>
            <a:srgbClr val="840600"/>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270" name="Line 6"/>
          <p:cNvSpPr>
            <a:spLocks noChangeShapeType="1"/>
          </p:cNvSpPr>
          <p:nvPr/>
        </p:nvSpPr>
        <p:spPr bwMode="auto">
          <a:xfrm flipH="1">
            <a:off x="659681" y="5355580"/>
            <a:ext cx="762372" cy="1065982"/>
          </a:xfrm>
          <a:prstGeom prst="line">
            <a:avLst/>
          </a:prstGeom>
          <a:noFill/>
          <a:ln w="152400" cap="flat">
            <a:solidFill>
              <a:srgbClr val="676767"/>
            </a:solidFill>
            <a:prstDash val="solid"/>
            <a:miter lim="800000"/>
            <a:headEnd type="none" w="med" len="med"/>
            <a:tailEnd type="none" w="med" len="med"/>
          </a:ln>
        </p:spPr>
        <p:txBody>
          <a:bodyPr lIns="0" tIns="0" rIns="0" bIns="0"/>
          <a:lstStyle/>
          <a:p>
            <a:endParaRPr lang="en-US"/>
          </a:p>
        </p:txBody>
      </p:sp>
      <p:sp>
        <p:nvSpPr>
          <p:cNvPr id="11271" name="Line 7"/>
          <p:cNvSpPr>
            <a:spLocks noChangeShapeType="1"/>
          </p:cNvSpPr>
          <p:nvPr/>
        </p:nvSpPr>
        <p:spPr bwMode="auto">
          <a:xfrm flipH="1">
            <a:off x="703213" y="6376914"/>
            <a:ext cx="1516931" cy="141758"/>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1272" name="Line 8"/>
          <p:cNvSpPr>
            <a:spLocks noChangeShapeType="1"/>
          </p:cNvSpPr>
          <p:nvPr/>
        </p:nvSpPr>
        <p:spPr bwMode="auto">
          <a:xfrm rot="10800000" flipH="1">
            <a:off x="2378646" y="4705945"/>
            <a:ext cx="1412006" cy="1598414"/>
          </a:xfrm>
          <a:prstGeom prst="line">
            <a:avLst/>
          </a:prstGeom>
          <a:noFill/>
          <a:ln w="25400" cap="flat">
            <a:solidFill>
              <a:srgbClr val="676767"/>
            </a:solidFill>
            <a:prstDash val="solid"/>
            <a:miter lim="800000"/>
            <a:headEnd type="none" w="med" len="med"/>
            <a:tailEnd type="none" w="med" len="med"/>
          </a:ln>
        </p:spPr>
        <p:txBody>
          <a:bodyPr lIns="0" tIns="0" rIns="0" bIns="0"/>
          <a:lstStyle/>
          <a:p>
            <a:endParaRPr lang="en-US"/>
          </a:p>
        </p:txBody>
      </p:sp>
      <p:sp>
        <p:nvSpPr>
          <p:cNvPr id="11273" name="Line 9"/>
          <p:cNvSpPr>
            <a:spLocks noChangeShapeType="1"/>
          </p:cNvSpPr>
          <p:nvPr/>
        </p:nvSpPr>
        <p:spPr bwMode="auto">
          <a:xfrm flipH="1">
            <a:off x="588244" y="3501555"/>
            <a:ext cx="371698" cy="2949029"/>
          </a:xfrm>
          <a:prstGeom prst="line">
            <a:avLst/>
          </a:prstGeom>
          <a:noFill/>
          <a:ln w="152400" cap="flat">
            <a:solidFill>
              <a:srgbClr val="676767"/>
            </a:solidFill>
            <a:prstDash val="solid"/>
            <a:miter lim="800000"/>
            <a:headEnd type="none" w="med" len="med"/>
            <a:tailEnd type="none" w="med" len="med"/>
          </a:ln>
        </p:spPr>
        <p:txBody>
          <a:bodyPr lIns="0" tIns="0" rIns="0" bIns="0"/>
          <a:lstStyle/>
          <a:p>
            <a:endParaRPr lang="en-US"/>
          </a:p>
        </p:txBody>
      </p:sp>
      <p:sp>
        <p:nvSpPr>
          <p:cNvPr id="11274" name="Line 10"/>
          <p:cNvSpPr>
            <a:spLocks noChangeShapeType="1"/>
          </p:cNvSpPr>
          <p:nvPr/>
        </p:nvSpPr>
        <p:spPr bwMode="auto">
          <a:xfrm>
            <a:off x="1017984" y="3513833"/>
            <a:ext cx="452066" cy="1631900"/>
          </a:xfrm>
          <a:prstGeom prst="line">
            <a:avLst/>
          </a:prstGeom>
          <a:noFill/>
          <a:ln w="279400" cap="flat">
            <a:solidFill>
              <a:srgbClr val="343434"/>
            </a:solidFill>
            <a:prstDash val="solid"/>
            <a:miter lim="800000"/>
            <a:headEnd type="none" w="med" len="med"/>
            <a:tailEnd type="none" w="med" len="med"/>
          </a:ln>
        </p:spPr>
        <p:txBody>
          <a:bodyPr lIns="0" tIns="0" rIns="0" bIns="0"/>
          <a:lstStyle/>
          <a:p>
            <a:endParaRPr lang="en-US"/>
          </a:p>
        </p:txBody>
      </p:sp>
      <p:sp>
        <p:nvSpPr>
          <p:cNvPr id="11275" name="Line 11"/>
          <p:cNvSpPr>
            <a:spLocks noChangeShapeType="1"/>
          </p:cNvSpPr>
          <p:nvPr/>
        </p:nvSpPr>
        <p:spPr bwMode="auto">
          <a:xfrm flipH="1">
            <a:off x="1080493" y="2274838"/>
            <a:ext cx="1083841" cy="1041425"/>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1276" name="Line 12"/>
          <p:cNvSpPr>
            <a:spLocks noChangeShapeType="1"/>
          </p:cNvSpPr>
          <p:nvPr/>
        </p:nvSpPr>
        <p:spPr bwMode="auto">
          <a:xfrm flipH="1">
            <a:off x="2336230" y="916410"/>
            <a:ext cx="2229073" cy="1237878"/>
          </a:xfrm>
          <a:prstGeom prst="line">
            <a:avLst/>
          </a:prstGeom>
          <a:noFill/>
          <a:ln w="50800" cap="flat">
            <a:solidFill>
              <a:srgbClr val="4D4D4D"/>
            </a:solidFill>
            <a:prstDash val="solid"/>
            <a:miter lim="800000"/>
            <a:headEnd type="none" w="med" len="med"/>
            <a:tailEnd type="none" w="med" len="med"/>
          </a:ln>
        </p:spPr>
        <p:txBody>
          <a:bodyPr lIns="0" tIns="0" rIns="0" bIns="0"/>
          <a:lstStyle/>
          <a:p>
            <a:endParaRPr lang="en-US"/>
          </a:p>
        </p:txBody>
      </p:sp>
      <p:sp>
        <p:nvSpPr>
          <p:cNvPr id="11277" name="Line 13"/>
          <p:cNvSpPr>
            <a:spLocks noChangeShapeType="1"/>
          </p:cNvSpPr>
          <p:nvPr/>
        </p:nvSpPr>
        <p:spPr bwMode="auto">
          <a:xfrm rot="10800000">
            <a:off x="2338462" y="2246933"/>
            <a:ext cx="2790527" cy="181942"/>
          </a:xfrm>
          <a:prstGeom prst="line">
            <a:avLst/>
          </a:prstGeom>
          <a:no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278" name="Line 14"/>
          <p:cNvSpPr>
            <a:spLocks noChangeShapeType="1"/>
          </p:cNvSpPr>
          <p:nvPr/>
        </p:nvSpPr>
        <p:spPr bwMode="auto">
          <a:xfrm rot="10800000">
            <a:off x="4689203" y="1011287"/>
            <a:ext cx="490016" cy="1347267"/>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1279" name="Line 15"/>
          <p:cNvSpPr>
            <a:spLocks noChangeShapeType="1"/>
          </p:cNvSpPr>
          <p:nvPr/>
        </p:nvSpPr>
        <p:spPr bwMode="auto">
          <a:xfrm rot="10800000">
            <a:off x="4771802" y="909713"/>
            <a:ext cx="1703338" cy="524619"/>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1280" name="Line 16"/>
          <p:cNvSpPr>
            <a:spLocks noChangeShapeType="1"/>
          </p:cNvSpPr>
          <p:nvPr/>
        </p:nvSpPr>
        <p:spPr bwMode="auto">
          <a:xfrm flipH="1">
            <a:off x="5347767" y="1562696"/>
            <a:ext cx="1105049" cy="788045"/>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1281" name="Line 17"/>
          <p:cNvSpPr>
            <a:spLocks noChangeShapeType="1"/>
          </p:cNvSpPr>
          <p:nvPr/>
        </p:nvSpPr>
        <p:spPr bwMode="auto">
          <a:xfrm flipH="1">
            <a:off x="5307584" y="4425777"/>
            <a:ext cx="1225600" cy="935385"/>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1282" name="Line 18"/>
          <p:cNvSpPr>
            <a:spLocks noChangeShapeType="1"/>
          </p:cNvSpPr>
          <p:nvPr/>
        </p:nvSpPr>
        <p:spPr bwMode="auto">
          <a:xfrm rot="10800000">
            <a:off x="5373440" y="5460504"/>
            <a:ext cx="1508001" cy="332631"/>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1283" name="Line 19"/>
          <p:cNvSpPr>
            <a:spLocks noChangeShapeType="1"/>
          </p:cNvSpPr>
          <p:nvPr/>
        </p:nvSpPr>
        <p:spPr bwMode="auto">
          <a:xfrm rot="10800000">
            <a:off x="6699498" y="4468193"/>
            <a:ext cx="303609" cy="121778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1284" name="Line 20"/>
          <p:cNvSpPr>
            <a:spLocks noChangeShapeType="1"/>
          </p:cNvSpPr>
          <p:nvPr/>
        </p:nvSpPr>
        <p:spPr bwMode="auto">
          <a:xfrm rot="10800000">
            <a:off x="6728520" y="4356572"/>
            <a:ext cx="887388" cy="24557"/>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1285" name="Line 21"/>
          <p:cNvSpPr>
            <a:spLocks noChangeShapeType="1"/>
          </p:cNvSpPr>
          <p:nvPr/>
        </p:nvSpPr>
        <p:spPr bwMode="auto">
          <a:xfrm flipH="1">
            <a:off x="7073429" y="4457030"/>
            <a:ext cx="594940" cy="1280294"/>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1286" name="Line 22"/>
          <p:cNvSpPr>
            <a:spLocks noChangeShapeType="1"/>
          </p:cNvSpPr>
          <p:nvPr/>
        </p:nvSpPr>
        <p:spPr bwMode="auto">
          <a:xfrm rot="10800000">
            <a:off x="7577957" y="2880941"/>
            <a:ext cx="141758" cy="132382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1287" name="Line 23"/>
          <p:cNvSpPr>
            <a:spLocks noChangeShapeType="1"/>
          </p:cNvSpPr>
          <p:nvPr/>
        </p:nvSpPr>
        <p:spPr bwMode="auto">
          <a:xfrm rot="10800000">
            <a:off x="6643688" y="1589484"/>
            <a:ext cx="829345" cy="1120676"/>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1288" name="Line 24"/>
          <p:cNvSpPr>
            <a:spLocks noChangeShapeType="1"/>
          </p:cNvSpPr>
          <p:nvPr/>
        </p:nvSpPr>
        <p:spPr bwMode="auto">
          <a:xfrm flipH="1">
            <a:off x="6686104" y="2802806"/>
            <a:ext cx="877342" cy="1456655"/>
          </a:xfrm>
          <a:prstGeom prst="line">
            <a:avLst/>
          </a:prstGeom>
          <a:noFill/>
          <a:ln w="304800" cap="flat">
            <a:solidFill>
              <a:srgbClr val="343434"/>
            </a:solidFill>
            <a:prstDash val="solid"/>
            <a:miter lim="800000"/>
            <a:headEnd type="none" w="med" len="med"/>
            <a:tailEnd type="none" w="med" len="med"/>
          </a:ln>
        </p:spPr>
        <p:txBody>
          <a:bodyPr lIns="0" tIns="0" rIns="0" bIns="0"/>
          <a:lstStyle/>
          <a:p>
            <a:endParaRPr lang="en-US"/>
          </a:p>
        </p:txBody>
      </p:sp>
      <p:sp>
        <p:nvSpPr>
          <p:cNvPr id="11289" name="Oval 25"/>
          <p:cNvSpPr>
            <a:spLocks/>
          </p:cNvSpPr>
          <p:nvPr/>
        </p:nvSpPr>
        <p:spPr bwMode="auto">
          <a:xfrm>
            <a:off x="3741539" y="4455914"/>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290" name="Oval 26"/>
          <p:cNvSpPr>
            <a:spLocks/>
          </p:cNvSpPr>
          <p:nvPr/>
        </p:nvSpPr>
        <p:spPr bwMode="auto">
          <a:xfrm>
            <a:off x="6411515" y="1330523"/>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291" name="Oval 27"/>
          <p:cNvSpPr>
            <a:spLocks/>
          </p:cNvSpPr>
          <p:nvPr/>
        </p:nvSpPr>
        <p:spPr bwMode="auto">
          <a:xfrm>
            <a:off x="5080992" y="5277445"/>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292" name="Oval 28"/>
          <p:cNvSpPr>
            <a:spLocks/>
          </p:cNvSpPr>
          <p:nvPr/>
        </p:nvSpPr>
        <p:spPr bwMode="auto">
          <a:xfrm>
            <a:off x="6491883" y="4196953"/>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293" name="Oval 29"/>
          <p:cNvSpPr>
            <a:spLocks/>
          </p:cNvSpPr>
          <p:nvPr/>
        </p:nvSpPr>
        <p:spPr bwMode="auto">
          <a:xfrm>
            <a:off x="4509492" y="723305"/>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294" name="Oval 30"/>
          <p:cNvSpPr>
            <a:spLocks/>
          </p:cNvSpPr>
          <p:nvPr/>
        </p:nvSpPr>
        <p:spPr bwMode="auto">
          <a:xfrm>
            <a:off x="7420570" y="2669976"/>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295" name="Oval 31"/>
          <p:cNvSpPr>
            <a:spLocks/>
          </p:cNvSpPr>
          <p:nvPr/>
        </p:nvSpPr>
        <p:spPr bwMode="auto">
          <a:xfrm>
            <a:off x="5080992" y="2277070"/>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296" name="Oval 32"/>
          <p:cNvSpPr>
            <a:spLocks/>
          </p:cNvSpPr>
          <p:nvPr/>
        </p:nvSpPr>
        <p:spPr bwMode="auto">
          <a:xfrm>
            <a:off x="6875859" y="5679281"/>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297" name="Oval 33"/>
          <p:cNvSpPr>
            <a:spLocks/>
          </p:cNvSpPr>
          <p:nvPr/>
        </p:nvSpPr>
        <p:spPr bwMode="auto">
          <a:xfrm>
            <a:off x="7590234" y="4196953"/>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298" name="Oval 34"/>
          <p:cNvSpPr>
            <a:spLocks/>
          </p:cNvSpPr>
          <p:nvPr/>
        </p:nvSpPr>
        <p:spPr bwMode="auto">
          <a:xfrm>
            <a:off x="2080617" y="2062758"/>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299" name="Oval 35"/>
          <p:cNvSpPr>
            <a:spLocks/>
          </p:cNvSpPr>
          <p:nvPr/>
        </p:nvSpPr>
        <p:spPr bwMode="auto">
          <a:xfrm>
            <a:off x="1357312" y="5107781"/>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300" name="Oval 36"/>
          <p:cNvSpPr>
            <a:spLocks/>
          </p:cNvSpPr>
          <p:nvPr/>
        </p:nvSpPr>
        <p:spPr bwMode="auto">
          <a:xfrm>
            <a:off x="2160984" y="6223992"/>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301" name="Oval 37"/>
          <p:cNvSpPr>
            <a:spLocks/>
          </p:cNvSpPr>
          <p:nvPr/>
        </p:nvSpPr>
        <p:spPr bwMode="auto">
          <a:xfrm>
            <a:off x="830461" y="3277195"/>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1302" name="Oval 38"/>
          <p:cNvSpPr>
            <a:spLocks/>
          </p:cNvSpPr>
          <p:nvPr/>
        </p:nvSpPr>
        <p:spPr bwMode="auto">
          <a:xfrm>
            <a:off x="437555" y="6393656"/>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grpSp>
        <p:nvGrpSpPr>
          <p:cNvPr id="44" name="Group 43"/>
          <p:cNvGrpSpPr/>
          <p:nvPr/>
        </p:nvGrpSpPr>
        <p:grpSpPr>
          <a:xfrm>
            <a:off x="836411" y="360650"/>
            <a:ext cx="5341435" cy="2091769"/>
            <a:chOff x="-211872" y="211872"/>
            <a:chExt cx="5341435" cy="2091769"/>
          </a:xfrm>
        </p:grpSpPr>
        <p:pic>
          <p:nvPicPr>
            <p:cNvPr id="11304" name="Picture 40"/>
            <p:cNvPicPr>
              <a:picLocks noChangeArrowheads="1"/>
            </p:cNvPicPr>
            <p:nvPr/>
          </p:nvPicPr>
          <p:blipFill>
            <a:blip r:embed="rId4" cstate="print"/>
            <a:srcRect/>
            <a:stretch>
              <a:fillRect/>
            </a:stretch>
          </p:blipFill>
          <p:spPr bwMode="auto">
            <a:xfrm>
              <a:off x="-211872" y="211872"/>
              <a:ext cx="5341435" cy="2091769"/>
            </a:xfrm>
            <a:prstGeom prst="rect">
              <a:avLst/>
            </a:prstGeom>
            <a:noFill/>
            <a:ln w="12700" cap="flat">
              <a:noFill/>
              <a:miter lim="800000"/>
              <a:headEnd/>
              <a:tailEnd/>
            </a:ln>
          </p:spPr>
        </p:pic>
        <p:sp>
          <p:nvSpPr>
            <p:cNvPr id="11303" name="Rectangle 39"/>
            <p:cNvSpPr>
              <a:spLocks/>
            </p:cNvSpPr>
            <p:nvPr/>
          </p:nvSpPr>
          <p:spPr bwMode="auto">
            <a:xfrm>
              <a:off x="0" y="312538"/>
              <a:ext cx="5040351" cy="1716983"/>
            </a:xfrm>
            <a:prstGeom prst="rect">
              <a:avLst/>
            </a:prstGeom>
            <a:solidFill>
              <a:srgbClr val="FFFFFF">
                <a:alpha val="79999"/>
              </a:srgbClr>
            </a:solidFill>
            <a:ln w="12700" cap="flat">
              <a:noFill/>
              <a:miter lim="800000"/>
              <a:headEnd type="none" w="med" len="med"/>
              <a:tailEnd type="none" w="med" len="med"/>
            </a:ln>
          </p:spPr>
          <p:txBody>
            <a:bodyPr lIns="0" tIns="0" rIns="40639" bIns="0"/>
            <a:lstStyle/>
            <a:p>
              <a:pPr marL="27905"/>
              <a:r>
                <a:rPr lang="en-US" sz="2800" dirty="0">
                  <a:solidFill>
                    <a:srgbClr val="343434"/>
                  </a:solidFill>
                  <a:latin typeface="Helvetica Neue Light" charset="0"/>
                  <a:ea typeface="Helvetica Neue Light" charset="0"/>
                  <a:cs typeface="Helvetica Neue Light" charset="0"/>
                  <a:sym typeface="Helvetica Neue Light" charset="0"/>
                </a:rPr>
                <a:t>We can aggregate these patterns to compute relationships between check-in venues.</a:t>
              </a:r>
            </a:p>
          </p:txBody>
        </p:sp>
      </p:grpSp>
    </p:spTree>
    <p:extLst>
      <p:ext uri="{BB962C8B-B14F-4D97-AF65-F5344CB8AC3E}">
        <p14:creationId xmlns:p14="http://schemas.microsoft.com/office/powerpoint/2010/main" val="27993138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11271"/>
                                        </p:tgtEl>
                                        <p:attrNameLst>
                                          <p:attrName>style.visibility</p:attrName>
                                        </p:attrNameLst>
                                      </p:cBhvr>
                                      <p:to>
                                        <p:strVal val="visible"/>
                                      </p:to>
                                    </p:set>
                                    <p:animEffect transition="in" filter="blinds(horizontal)">
                                      <p:cBhvr>
                                        <p:cTn id="11" dur="500"/>
                                        <p:tgtEl>
                                          <p:spTgt spid="11271"/>
                                        </p:tgtEl>
                                      </p:cBhvr>
                                    </p:animEffect>
                                  </p:childTnLst>
                                </p:cTn>
                              </p:par>
                            </p:childTnLst>
                          </p:cTn>
                        </p:par>
                        <p:par>
                          <p:cTn id="12" fill="hold">
                            <p:stCondLst>
                              <p:cond delay="500"/>
                            </p:stCondLst>
                            <p:childTnLst>
                              <p:par>
                                <p:cTn id="13" presetID="3" presetClass="entr" presetSubtype="10" fill="hold" grpId="0" nodeType="afterEffect">
                                  <p:stCondLst>
                                    <p:cond delay="0"/>
                                  </p:stCondLst>
                                  <p:childTnLst>
                                    <p:set>
                                      <p:cBhvr>
                                        <p:cTn id="14" dur="1" fill="hold">
                                          <p:stCondLst>
                                            <p:cond delay="0"/>
                                          </p:stCondLst>
                                        </p:cTn>
                                        <p:tgtEl>
                                          <p:spTgt spid="11266"/>
                                        </p:tgtEl>
                                        <p:attrNameLst>
                                          <p:attrName>style.visibility</p:attrName>
                                        </p:attrNameLst>
                                      </p:cBhvr>
                                      <p:to>
                                        <p:strVal val="visible"/>
                                      </p:to>
                                    </p:set>
                                    <p:animEffect transition="in" filter="blinds(horizontal)">
                                      <p:cBhvr>
                                        <p:cTn id="15" dur="500"/>
                                        <p:tgtEl>
                                          <p:spTgt spid="11266"/>
                                        </p:tgtEl>
                                      </p:cBhvr>
                                    </p:animEffect>
                                  </p:childTnLst>
                                </p:cTn>
                              </p:par>
                            </p:childTnLst>
                          </p:cTn>
                        </p:par>
                        <p:par>
                          <p:cTn id="16" fill="hold">
                            <p:stCondLst>
                              <p:cond delay="1000"/>
                            </p:stCondLst>
                            <p:childTnLst>
                              <p:par>
                                <p:cTn id="17" presetID="3" presetClass="entr" presetSubtype="10" fill="hold" grpId="0" nodeType="afterEffect">
                                  <p:stCondLst>
                                    <p:cond delay="0"/>
                                  </p:stCondLst>
                                  <p:childTnLst>
                                    <p:set>
                                      <p:cBhvr>
                                        <p:cTn id="18" dur="1" fill="hold">
                                          <p:stCondLst>
                                            <p:cond delay="0"/>
                                          </p:stCondLst>
                                        </p:cTn>
                                        <p:tgtEl>
                                          <p:spTgt spid="11270"/>
                                        </p:tgtEl>
                                        <p:attrNameLst>
                                          <p:attrName>style.visibility</p:attrName>
                                        </p:attrNameLst>
                                      </p:cBhvr>
                                      <p:to>
                                        <p:strVal val="visible"/>
                                      </p:to>
                                    </p:set>
                                    <p:animEffect transition="in" filter="blinds(horizontal)">
                                      <p:cBhvr>
                                        <p:cTn id="19" dur="500"/>
                                        <p:tgtEl>
                                          <p:spTgt spid="11270"/>
                                        </p:tgtEl>
                                      </p:cBhvr>
                                    </p:animEffect>
                                  </p:childTnLst>
                                </p:cTn>
                              </p:par>
                            </p:childTnLst>
                          </p:cTn>
                        </p:par>
                        <p:par>
                          <p:cTn id="20" fill="hold">
                            <p:stCondLst>
                              <p:cond delay="1500"/>
                            </p:stCondLst>
                            <p:childTnLst>
                              <p:par>
                                <p:cTn id="21" presetID="3" presetClass="entr" presetSubtype="10" fill="hold" grpId="0" nodeType="afterEffect">
                                  <p:stCondLst>
                                    <p:cond delay="0"/>
                                  </p:stCondLst>
                                  <p:childTnLst>
                                    <p:set>
                                      <p:cBhvr>
                                        <p:cTn id="22" dur="1" fill="hold">
                                          <p:stCondLst>
                                            <p:cond delay="0"/>
                                          </p:stCondLst>
                                        </p:cTn>
                                        <p:tgtEl>
                                          <p:spTgt spid="11273"/>
                                        </p:tgtEl>
                                        <p:attrNameLst>
                                          <p:attrName>style.visibility</p:attrName>
                                        </p:attrNameLst>
                                      </p:cBhvr>
                                      <p:to>
                                        <p:strVal val="visible"/>
                                      </p:to>
                                    </p:set>
                                    <p:animEffect transition="in" filter="blinds(horizontal)">
                                      <p:cBhvr>
                                        <p:cTn id="23" dur="500"/>
                                        <p:tgtEl>
                                          <p:spTgt spid="11273"/>
                                        </p:tgtEl>
                                      </p:cBhvr>
                                    </p:animEffect>
                                  </p:childTnLst>
                                </p:cTn>
                              </p:par>
                            </p:childTnLst>
                          </p:cTn>
                        </p:par>
                        <p:par>
                          <p:cTn id="24" fill="hold">
                            <p:stCondLst>
                              <p:cond delay="2000"/>
                            </p:stCondLst>
                            <p:childTnLst>
                              <p:par>
                                <p:cTn id="25" presetID="3" presetClass="entr" presetSubtype="10" fill="hold" grpId="0" nodeType="afterEffect">
                                  <p:stCondLst>
                                    <p:cond delay="0"/>
                                  </p:stCondLst>
                                  <p:childTnLst>
                                    <p:set>
                                      <p:cBhvr>
                                        <p:cTn id="26" dur="1" fill="hold">
                                          <p:stCondLst>
                                            <p:cond delay="0"/>
                                          </p:stCondLst>
                                        </p:cTn>
                                        <p:tgtEl>
                                          <p:spTgt spid="11274"/>
                                        </p:tgtEl>
                                        <p:attrNameLst>
                                          <p:attrName>style.visibility</p:attrName>
                                        </p:attrNameLst>
                                      </p:cBhvr>
                                      <p:to>
                                        <p:strVal val="visible"/>
                                      </p:to>
                                    </p:set>
                                    <p:animEffect transition="in" filter="blinds(horizontal)">
                                      <p:cBhvr>
                                        <p:cTn id="27" dur="500"/>
                                        <p:tgtEl>
                                          <p:spTgt spid="11274"/>
                                        </p:tgtEl>
                                      </p:cBhvr>
                                    </p:animEffect>
                                  </p:childTnLst>
                                </p:cTn>
                              </p:par>
                            </p:childTnLst>
                          </p:cTn>
                        </p:par>
                        <p:par>
                          <p:cTn id="28" fill="hold">
                            <p:stCondLst>
                              <p:cond delay="2500"/>
                            </p:stCondLst>
                            <p:childTnLst>
                              <p:par>
                                <p:cTn id="29" presetID="3" presetClass="entr" presetSubtype="10" fill="hold" grpId="0" nodeType="afterEffect">
                                  <p:stCondLst>
                                    <p:cond delay="0"/>
                                  </p:stCondLst>
                                  <p:childTnLst>
                                    <p:set>
                                      <p:cBhvr>
                                        <p:cTn id="30" dur="1" fill="hold">
                                          <p:stCondLst>
                                            <p:cond delay="0"/>
                                          </p:stCondLst>
                                        </p:cTn>
                                        <p:tgtEl>
                                          <p:spTgt spid="11275"/>
                                        </p:tgtEl>
                                        <p:attrNameLst>
                                          <p:attrName>style.visibility</p:attrName>
                                        </p:attrNameLst>
                                      </p:cBhvr>
                                      <p:to>
                                        <p:strVal val="visible"/>
                                      </p:to>
                                    </p:set>
                                    <p:animEffect transition="in" filter="blinds(horizontal)">
                                      <p:cBhvr>
                                        <p:cTn id="31" dur="500"/>
                                        <p:tgtEl>
                                          <p:spTgt spid="11275"/>
                                        </p:tgtEl>
                                      </p:cBhvr>
                                    </p:animEffect>
                                  </p:childTnLst>
                                </p:cTn>
                              </p:par>
                            </p:childTnLst>
                          </p:cTn>
                        </p:par>
                        <p:par>
                          <p:cTn id="32" fill="hold">
                            <p:stCondLst>
                              <p:cond delay="3000"/>
                            </p:stCondLst>
                            <p:childTnLst>
                              <p:par>
                                <p:cTn id="33" presetID="3" presetClass="entr" presetSubtype="10" fill="hold" grpId="0" nodeType="afterEffect">
                                  <p:stCondLst>
                                    <p:cond delay="0"/>
                                  </p:stCondLst>
                                  <p:childTnLst>
                                    <p:set>
                                      <p:cBhvr>
                                        <p:cTn id="34" dur="1" fill="hold">
                                          <p:stCondLst>
                                            <p:cond delay="0"/>
                                          </p:stCondLst>
                                        </p:cTn>
                                        <p:tgtEl>
                                          <p:spTgt spid="11276"/>
                                        </p:tgtEl>
                                        <p:attrNameLst>
                                          <p:attrName>style.visibility</p:attrName>
                                        </p:attrNameLst>
                                      </p:cBhvr>
                                      <p:to>
                                        <p:strVal val="visible"/>
                                      </p:to>
                                    </p:set>
                                    <p:animEffect transition="in" filter="blinds(horizontal)">
                                      <p:cBhvr>
                                        <p:cTn id="35" dur="500"/>
                                        <p:tgtEl>
                                          <p:spTgt spid="11276"/>
                                        </p:tgtEl>
                                      </p:cBhvr>
                                    </p:animEffect>
                                  </p:childTnLst>
                                </p:cTn>
                              </p:par>
                            </p:childTnLst>
                          </p:cTn>
                        </p:par>
                        <p:par>
                          <p:cTn id="36" fill="hold">
                            <p:stCondLst>
                              <p:cond delay="3500"/>
                            </p:stCondLst>
                            <p:childTnLst>
                              <p:par>
                                <p:cTn id="37" presetID="3" presetClass="entr" presetSubtype="10" fill="hold" grpId="0" nodeType="afterEffect">
                                  <p:stCondLst>
                                    <p:cond delay="0"/>
                                  </p:stCondLst>
                                  <p:childTnLst>
                                    <p:set>
                                      <p:cBhvr>
                                        <p:cTn id="38" dur="1" fill="hold">
                                          <p:stCondLst>
                                            <p:cond delay="0"/>
                                          </p:stCondLst>
                                        </p:cTn>
                                        <p:tgtEl>
                                          <p:spTgt spid="11277"/>
                                        </p:tgtEl>
                                        <p:attrNameLst>
                                          <p:attrName>style.visibility</p:attrName>
                                        </p:attrNameLst>
                                      </p:cBhvr>
                                      <p:to>
                                        <p:strVal val="visible"/>
                                      </p:to>
                                    </p:set>
                                    <p:animEffect transition="in" filter="blinds(horizontal)">
                                      <p:cBhvr>
                                        <p:cTn id="39" dur="500"/>
                                        <p:tgtEl>
                                          <p:spTgt spid="11277"/>
                                        </p:tgtEl>
                                      </p:cBhvr>
                                    </p:animEffect>
                                  </p:childTnLst>
                                </p:cTn>
                              </p:par>
                            </p:childTnLst>
                          </p:cTn>
                        </p:par>
                        <p:par>
                          <p:cTn id="40" fill="hold">
                            <p:stCondLst>
                              <p:cond delay="4000"/>
                            </p:stCondLst>
                            <p:childTnLst>
                              <p:par>
                                <p:cTn id="41" presetID="3" presetClass="entr" presetSubtype="10" fill="hold" grpId="0" nodeType="afterEffect">
                                  <p:stCondLst>
                                    <p:cond delay="0"/>
                                  </p:stCondLst>
                                  <p:childTnLst>
                                    <p:set>
                                      <p:cBhvr>
                                        <p:cTn id="42" dur="1" fill="hold">
                                          <p:stCondLst>
                                            <p:cond delay="0"/>
                                          </p:stCondLst>
                                        </p:cTn>
                                        <p:tgtEl>
                                          <p:spTgt spid="11278"/>
                                        </p:tgtEl>
                                        <p:attrNameLst>
                                          <p:attrName>style.visibility</p:attrName>
                                        </p:attrNameLst>
                                      </p:cBhvr>
                                      <p:to>
                                        <p:strVal val="visible"/>
                                      </p:to>
                                    </p:set>
                                    <p:animEffect transition="in" filter="blinds(horizontal)">
                                      <p:cBhvr>
                                        <p:cTn id="43" dur="500"/>
                                        <p:tgtEl>
                                          <p:spTgt spid="11278"/>
                                        </p:tgtEl>
                                      </p:cBhvr>
                                    </p:animEffect>
                                  </p:childTnLst>
                                </p:cTn>
                              </p:par>
                            </p:childTnLst>
                          </p:cTn>
                        </p:par>
                        <p:par>
                          <p:cTn id="44" fill="hold">
                            <p:stCondLst>
                              <p:cond delay="4500"/>
                            </p:stCondLst>
                            <p:childTnLst>
                              <p:par>
                                <p:cTn id="45" presetID="3" presetClass="entr" presetSubtype="10" fill="hold" grpId="0" nodeType="afterEffect">
                                  <p:stCondLst>
                                    <p:cond delay="0"/>
                                  </p:stCondLst>
                                  <p:childTnLst>
                                    <p:set>
                                      <p:cBhvr>
                                        <p:cTn id="46" dur="1" fill="hold">
                                          <p:stCondLst>
                                            <p:cond delay="0"/>
                                          </p:stCondLst>
                                        </p:cTn>
                                        <p:tgtEl>
                                          <p:spTgt spid="11279"/>
                                        </p:tgtEl>
                                        <p:attrNameLst>
                                          <p:attrName>style.visibility</p:attrName>
                                        </p:attrNameLst>
                                      </p:cBhvr>
                                      <p:to>
                                        <p:strVal val="visible"/>
                                      </p:to>
                                    </p:set>
                                    <p:animEffect transition="in" filter="blinds(horizontal)">
                                      <p:cBhvr>
                                        <p:cTn id="47" dur="500"/>
                                        <p:tgtEl>
                                          <p:spTgt spid="11279"/>
                                        </p:tgtEl>
                                      </p:cBhvr>
                                    </p:animEffect>
                                  </p:childTnLst>
                                </p:cTn>
                              </p:par>
                            </p:childTnLst>
                          </p:cTn>
                        </p:par>
                        <p:par>
                          <p:cTn id="48" fill="hold">
                            <p:stCondLst>
                              <p:cond delay="5000"/>
                            </p:stCondLst>
                            <p:childTnLst>
                              <p:par>
                                <p:cTn id="49" presetID="3" presetClass="entr" presetSubtype="10" fill="hold" grpId="0" nodeType="afterEffect">
                                  <p:stCondLst>
                                    <p:cond delay="0"/>
                                  </p:stCondLst>
                                  <p:childTnLst>
                                    <p:set>
                                      <p:cBhvr>
                                        <p:cTn id="50" dur="1" fill="hold">
                                          <p:stCondLst>
                                            <p:cond delay="0"/>
                                          </p:stCondLst>
                                        </p:cTn>
                                        <p:tgtEl>
                                          <p:spTgt spid="11280"/>
                                        </p:tgtEl>
                                        <p:attrNameLst>
                                          <p:attrName>style.visibility</p:attrName>
                                        </p:attrNameLst>
                                      </p:cBhvr>
                                      <p:to>
                                        <p:strVal val="visible"/>
                                      </p:to>
                                    </p:set>
                                    <p:animEffect transition="in" filter="blinds(horizontal)">
                                      <p:cBhvr>
                                        <p:cTn id="51" dur="500"/>
                                        <p:tgtEl>
                                          <p:spTgt spid="11280"/>
                                        </p:tgtEl>
                                      </p:cBhvr>
                                    </p:animEffect>
                                  </p:childTnLst>
                                </p:cTn>
                              </p:par>
                            </p:childTnLst>
                          </p:cTn>
                        </p:par>
                        <p:par>
                          <p:cTn id="52" fill="hold">
                            <p:stCondLst>
                              <p:cond delay="5500"/>
                            </p:stCondLst>
                            <p:childTnLst>
                              <p:par>
                                <p:cTn id="53" presetID="3" presetClass="entr" presetSubtype="10" fill="hold" grpId="0" nodeType="afterEffect">
                                  <p:stCondLst>
                                    <p:cond delay="0"/>
                                  </p:stCondLst>
                                  <p:childTnLst>
                                    <p:set>
                                      <p:cBhvr>
                                        <p:cTn id="54" dur="1" fill="hold">
                                          <p:stCondLst>
                                            <p:cond delay="0"/>
                                          </p:stCondLst>
                                        </p:cTn>
                                        <p:tgtEl>
                                          <p:spTgt spid="11268"/>
                                        </p:tgtEl>
                                        <p:attrNameLst>
                                          <p:attrName>style.visibility</p:attrName>
                                        </p:attrNameLst>
                                      </p:cBhvr>
                                      <p:to>
                                        <p:strVal val="visible"/>
                                      </p:to>
                                    </p:set>
                                    <p:animEffect transition="in" filter="blinds(horizontal)">
                                      <p:cBhvr>
                                        <p:cTn id="55" dur="500"/>
                                        <p:tgtEl>
                                          <p:spTgt spid="11268"/>
                                        </p:tgtEl>
                                      </p:cBhvr>
                                    </p:animEffect>
                                  </p:childTnLst>
                                </p:cTn>
                              </p:par>
                            </p:childTnLst>
                          </p:cTn>
                        </p:par>
                        <p:par>
                          <p:cTn id="56" fill="hold">
                            <p:stCondLst>
                              <p:cond delay="6000"/>
                            </p:stCondLst>
                            <p:childTnLst>
                              <p:par>
                                <p:cTn id="57" presetID="3" presetClass="entr" presetSubtype="10" fill="hold" grpId="0" nodeType="afterEffect">
                                  <p:stCondLst>
                                    <p:cond delay="0"/>
                                  </p:stCondLst>
                                  <p:childTnLst>
                                    <p:set>
                                      <p:cBhvr>
                                        <p:cTn id="58" dur="1" fill="hold">
                                          <p:stCondLst>
                                            <p:cond delay="0"/>
                                          </p:stCondLst>
                                        </p:cTn>
                                        <p:tgtEl>
                                          <p:spTgt spid="11272"/>
                                        </p:tgtEl>
                                        <p:attrNameLst>
                                          <p:attrName>style.visibility</p:attrName>
                                        </p:attrNameLst>
                                      </p:cBhvr>
                                      <p:to>
                                        <p:strVal val="visible"/>
                                      </p:to>
                                    </p:set>
                                    <p:animEffect transition="in" filter="blinds(horizontal)">
                                      <p:cBhvr>
                                        <p:cTn id="59" dur="500"/>
                                        <p:tgtEl>
                                          <p:spTgt spid="11272"/>
                                        </p:tgtEl>
                                      </p:cBhvr>
                                    </p:animEffect>
                                  </p:childTnLst>
                                </p:cTn>
                              </p:par>
                            </p:childTnLst>
                          </p:cTn>
                        </p:par>
                        <p:par>
                          <p:cTn id="60" fill="hold">
                            <p:stCondLst>
                              <p:cond delay="6500"/>
                            </p:stCondLst>
                            <p:childTnLst>
                              <p:par>
                                <p:cTn id="61" presetID="3" presetClass="entr" presetSubtype="10" fill="hold" grpId="0" nodeType="afterEffect">
                                  <p:stCondLst>
                                    <p:cond delay="0"/>
                                  </p:stCondLst>
                                  <p:childTnLst>
                                    <p:set>
                                      <p:cBhvr>
                                        <p:cTn id="62" dur="1" fill="hold">
                                          <p:stCondLst>
                                            <p:cond delay="0"/>
                                          </p:stCondLst>
                                        </p:cTn>
                                        <p:tgtEl>
                                          <p:spTgt spid="11267"/>
                                        </p:tgtEl>
                                        <p:attrNameLst>
                                          <p:attrName>style.visibility</p:attrName>
                                        </p:attrNameLst>
                                      </p:cBhvr>
                                      <p:to>
                                        <p:strVal val="visible"/>
                                      </p:to>
                                    </p:set>
                                    <p:animEffect transition="in" filter="blinds(horizontal)">
                                      <p:cBhvr>
                                        <p:cTn id="63" dur="500"/>
                                        <p:tgtEl>
                                          <p:spTgt spid="11267"/>
                                        </p:tgtEl>
                                      </p:cBhvr>
                                    </p:animEffect>
                                  </p:childTnLst>
                                </p:cTn>
                              </p:par>
                            </p:childTnLst>
                          </p:cTn>
                        </p:par>
                        <p:par>
                          <p:cTn id="64" fill="hold">
                            <p:stCondLst>
                              <p:cond delay="7000"/>
                            </p:stCondLst>
                            <p:childTnLst>
                              <p:par>
                                <p:cTn id="65" presetID="3" presetClass="entr" presetSubtype="10" fill="hold" grpId="0" nodeType="afterEffect">
                                  <p:stCondLst>
                                    <p:cond delay="0"/>
                                  </p:stCondLst>
                                  <p:childTnLst>
                                    <p:set>
                                      <p:cBhvr>
                                        <p:cTn id="66" dur="1" fill="hold">
                                          <p:stCondLst>
                                            <p:cond delay="0"/>
                                          </p:stCondLst>
                                        </p:cTn>
                                        <p:tgtEl>
                                          <p:spTgt spid="11287"/>
                                        </p:tgtEl>
                                        <p:attrNameLst>
                                          <p:attrName>style.visibility</p:attrName>
                                        </p:attrNameLst>
                                      </p:cBhvr>
                                      <p:to>
                                        <p:strVal val="visible"/>
                                      </p:to>
                                    </p:set>
                                    <p:animEffect transition="in" filter="blinds(horizontal)">
                                      <p:cBhvr>
                                        <p:cTn id="67" dur="500"/>
                                        <p:tgtEl>
                                          <p:spTgt spid="11287"/>
                                        </p:tgtEl>
                                      </p:cBhvr>
                                    </p:animEffect>
                                  </p:childTnLst>
                                </p:cTn>
                              </p:par>
                            </p:childTnLst>
                          </p:cTn>
                        </p:par>
                        <p:par>
                          <p:cTn id="68" fill="hold">
                            <p:stCondLst>
                              <p:cond delay="7500"/>
                            </p:stCondLst>
                            <p:childTnLst>
                              <p:par>
                                <p:cTn id="69" presetID="3" presetClass="entr" presetSubtype="10" fill="hold" grpId="0" nodeType="afterEffect">
                                  <p:stCondLst>
                                    <p:cond delay="0"/>
                                  </p:stCondLst>
                                  <p:childTnLst>
                                    <p:set>
                                      <p:cBhvr>
                                        <p:cTn id="70" dur="1" fill="hold">
                                          <p:stCondLst>
                                            <p:cond delay="0"/>
                                          </p:stCondLst>
                                        </p:cTn>
                                        <p:tgtEl>
                                          <p:spTgt spid="11288"/>
                                        </p:tgtEl>
                                        <p:attrNameLst>
                                          <p:attrName>style.visibility</p:attrName>
                                        </p:attrNameLst>
                                      </p:cBhvr>
                                      <p:to>
                                        <p:strVal val="visible"/>
                                      </p:to>
                                    </p:set>
                                    <p:animEffect transition="in" filter="blinds(horizontal)">
                                      <p:cBhvr>
                                        <p:cTn id="71" dur="500"/>
                                        <p:tgtEl>
                                          <p:spTgt spid="11288"/>
                                        </p:tgtEl>
                                      </p:cBhvr>
                                    </p:animEffect>
                                  </p:childTnLst>
                                </p:cTn>
                              </p:par>
                            </p:childTnLst>
                          </p:cTn>
                        </p:par>
                        <p:par>
                          <p:cTn id="72" fill="hold">
                            <p:stCondLst>
                              <p:cond delay="8000"/>
                            </p:stCondLst>
                            <p:childTnLst>
                              <p:par>
                                <p:cTn id="73" presetID="3" presetClass="entr" presetSubtype="10" fill="hold" grpId="0" nodeType="afterEffect">
                                  <p:stCondLst>
                                    <p:cond delay="0"/>
                                  </p:stCondLst>
                                  <p:childTnLst>
                                    <p:set>
                                      <p:cBhvr>
                                        <p:cTn id="74" dur="1" fill="hold">
                                          <p:stCondLst>
                                            <p:cond delay="0"/>
                                          </p:stCondLst>
                                        </p:cTn>
                                        <p:tgtEl>
                                          <p:spTgt spid="11281"/>
                                        </p:tgtEl>
                                        <p:attrNameLst>
                                          <p:attrName>style.visibility</p:attrName>
                                        </p:attrNameLst>
                                      </p:cBhvr>
                                      <p:to>
                                        <p:strVal val="visible"/>
                                      </p:to>
                                    </p:set>
                                    <p:animEffect transition="in" filter="blinds(horizontal)">
                                      <p:cBhvr>
                                        <p:cTn id="75" dur="500"/>
                                        <p:tgtEl>
                                          <p:spTgt spid="11281"/>
                                        </p:tgtEl>
                                      </p:cBhvr>
                                    </p:animEffect>
                                  </p:childTnLst>
                                </p:cTn>
                              </p:par>
                            </p:childTnLst>
                          </p:cTn>
                        </p:par>
                        <p:par>
                          <p:cTn id="76" fill="hold">
                            <p:stCondLst>
                              <p:cond delay="8500"/>
                            </p:stCondLst>
                            <p:childTnLst>
                              <p:par>
                                <p:cTn id="77" presetID="3" presetClass="entr" presetSubtype="10" fill="hold" grpId="0" nodeType="afterEffect">
                                  <p:stCondLst>
                                    <p:cond delay="0"/>
                                  </p:stCondLst>
                                  <p:childTnLst>
                                    <p:set>
                                      <p:cBhvr>
                                        <p:cTn id="78" dur="1" fill="hold">
                                          <p:stCondLst>
                                            <p:cond delay="0"/>
                                          </p:stCondLst>
                                        </p:cTn>
                                        <p:tgtEl>
                                          <p:spTgt spid="11282"/>
                                        </p:tgtEl>
                                        <p:attrNameLst>
                                          <p:attrName>style.visibility</p:attrName>
                                        </p:attrNameLst>
                                      </p:cBhvr>
                                      <p:to>
                                        <p:strVal val="visible"/>
                                      </p:to>
                                    </p:set>
                                    <p:animEffect transition="in" filter="blinds(horizontal)">
                                      <p:cBhvr>
                                        <p:cTn id="79" dur="500"/>
                                        <p:tgtEl>
                                          <p:spTgt spid="11282"/>
                                        </p:tgtEl>
                                      </p:cBhvr>
                                    </p:animEffect>
                                  </p:childTnLst>
                                </p:cTn>
                              </p:par>
                            </p:childTnLst>
                          </p:cTn>
                        </p:par>
                        <p:par>
                          <p:cTn id="80" fill="hold">
                            <p:stCondLst>
                              <p:cond delay="9000"/>
                            </p:stCondLst>
                            <p:childTnLst>
                              <p:par>
                                <p:cTn id="81" presetID="3" presetClass="entr" presetSubtype="10" fill="hold" grpId="0" nodeType="afterEffect">
                                  <p:stCondLst>
                                    <p:cond delay="0"/>
                                  </p:stCondLst>
                                  <p:childTnLst>
                                    <p:set>
                                      <p:cBhvr>
                                        <p:cTn id="82" dur="1" fill="hold">
                                          <p:stCondLst>
                                            <p:cond delay="0"/>
                                          </p:stCondLst>
                                        </p:cTn>
                                        <p:tgtEl>
                                          <p:spTgt spid="11283"/>
                                        </p:tgtEl>
                                        <p:attrNameLst>
                                          <p:attrName>style.visibility</p:attrName>
                                        </p:attrNameLst>
                                      </p:cBhvr>
                                      <p:to>
                                        <p:strVal val="visible"/>
                                      </p:to>
                                    </p:set>
                                    <p:animEffect transition="in" filter="blinds(horizontal)">
                                      <p:cBhvr>
                                        <p:cTn id="83" dur="500"/>
                                        <p:tgtEl>
                                          <p:spTgt spid="11283"/>
                                        </p:tgtEl>
                                      </p:cBhvr>
                                    </p:animEffect>
                                  </p:childTnLst>
                                </p:cTn>
                              </p:par>
                            </p:childTnLst>
                          </p:cTn>
                        </p:par>
                        <p:par>
                          <p:cTn id="84" fill="hold">
                            <p:stCondLst>
                              <p:cond delay="9500"/>
                            </p:stCondLst>
                            <p:childTnLst>
                              <p:par>
                                <p:cTn id="85" presetID="3" presetClass="entr" presetSubtype="10" fill="hold" grpId="0" nodeType="afterEffect">
                                  <p:stCondLst>
                                    <p:cond delay="0"/>
                                  </p:stCondLst>
                                  <p:childTnLst>
                                    <p:set>
                                      <p:cBhvr>
                                        <p:cTn id="86" dur="1" fill="hold">
                                          <p:stCondLst>
                                            <p:cond delay="0"/>
                                          </p:stCondLst>
                                        </p:cTn>
                                        <p:tgtEl>
                                          <p:spTgt spid="11285"/>
                                        </p:tgtEl>
                                        <p:attrNameLst>
                                          <p:attrName>style.visibility</p:attrName>
                                        </p:attrNameLst>
                                      </p:cBhvr>
                                      <p:to>
                                        <p:strVal val="visible"/>
                                      </p:to>
                                    </p:set>
                                    <p:animEffect transition="in" filter="blinds(horizontal)">
                                      <p:cBhvr>
                                        <p:cTn id="87" dur="500"/>
                                        <p:tgtEl>
                                          <p:spTgt spid="11285"/>
                                        </p:tgtEl>
                                      </p:cBhvr>
                                    </p:animEffect>
                                  </p:childTnLst>
                                </p:cTn>
                              </p:par>
                            </p:childTnLst>
                          </p:cTn>
                        </p:par>
                        <p:par>
                          <p:cTn id="88" fill="hold">
                            <p:stCondLst>
                              <p:cond delay="10000"/>
                            </p:stCondLst>
                            <p:childTnLst>
                              <p:par>
                                <p:cTn id="89" presetID="3" presetClass="entr" presetSubtype="10" fill="hold" grpId="0" nodeType="afterEffect">
                                  <p:stCondLst>
                                    <p:cond delay="0"/>
                                  </p:stCondLst>
                                  <p:childTnLst>
                                    <p:set>
                                      <p:cBhvr>
                                        <p:cTn id="90" dur="1" fill="hold">
                                          <p:stCondLst>
                                            <p:cond delay="0"/>
                                          </p:stCondLst>
                                        </p:cTn>
                                        <p:tgtEl>
                                          <p:spTgt spid="11284"/>
                                        </p:tgtEl>
                                        <p:attrNameLst>
                                          <p:attrName>style.visibility</p:attrName>
                                        </p:attrNameLst>
                                      </p:cBhvr>
                                      <p:to>
                                        <p:strVal val="visible"/>
                                      </p:to>
                                    </p:set>
                                    <p:animEffect transition="in" filter="blinds(horizontal)">
                                      <p:cBhvr>
                                        <p:cTn id="91" dur="500"/>
                                        <p:tgtEl>
                                          <p:spTgt spid="11284"/>
                                        </p:tgtEl>
                                      </p:cBhvr>
                                    </p:animEffect>
                                  </p:childTnLst>
                                </p:cTn>
                              </p:par>
                            </p:childTnLst>
                          </p:cTn>
                        </p:par>
                        <p:par>
                          <p:cTn id="92" fill="hold">
                            <p:stCondLst>
                              <p:cond delay="10500"/>
                            </p:stCondLst>
                            <p:childTnLst>
                              <p:par>
                                <p:cTn id="93" presetID="3" presetClass="entr" presetSubtype="10" fill="hold" grpId="0" nodeType="afterEffect">
                                  <p:stCondLst>
                                    <p:cond delay="0"/>
                                  </p:stCondLst>
                                  <p:childTnLst>
                                    <p:set>
                                      <p:cBhvr>
                                        <p:cTn id="94" dur="1" fill="hold">
                                          <p:stCondLst>
                                            <p:cond delay="0"/>
                                          </p:stCondLst>
                                        </p:cTn>
                                        <p:tgtEl>
                                          <p:spTgt spid="11286"/>
                                        </p:tgtEl>
                                        <p:attrNameLst>
                                          <p:attrName>style.visibility</p:attrName>
                                        </p:attrNameLst>
                                      </p:cBhvr>
                                      <p:to>
                                        <p:strVal val="visible"/>
                                      </p:to>
                                    </p:set>
                                    <p:animEffect transition="in" filter="blinds(horizontal)">
                                      <p:cBhvr>
                                        <p:cTn id="95" dur="500"/>
                                        <p:tgtEl>
                                          <p:spTgt spid="11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animBg="1"/>
      <p:bldP spid="11267" grpId="0" animBg="1"/>
      <p:bldP spid="11268" grpId="0" animBg="1"/>
      <p:bldP spid="11270" grpId="0" animBg="1"/>
      <p:bldP spid="11271" grpId="0" animBg="1"/>
      <p:bldP spid="11272" grpId="0" animBg="1"/>
      <p:bldP spid="11273" grpId="0" animBg="1"/>
      <p:bldP spid="11274" grpId="0" animBg="1"/>
      <p:bldP spid="11275" grpId="0" animBg="1"/>
      <p:bldP spid="11276" grpId="0" animBg="1"/>
      <p:bldP spid="11277" grpId="0" animBg="1"/>
      <p:bldP spid="11278" grpId="0" animBg="1"/>
      <p:bldP spid="11279" grpId="0" animBg="1"/>
      <p:bldP spid="11280" grpId="0" animBg="1"/>
      <p:bldP spid="11281" grpId="0" animBg="1"/>
      <p:bldP spid="11282" grpId="0" animBg="1"/>
      <p:bldP spid="11283" grpId="0" animBg="1"/>
      <p:bldP spid="11284" grpId="0" animBg="1"/>
      <p:bldP spid="11285" grpId="0" animBg="1"/>
      <p:bldP spid="11286" grpId="0" animBg="1"/>
      <p:bldP spid="11287" grpId="0" animBg="1"/>
      <p:bldP spid="1128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cstate="print"/>
          <a:srcRect/>
          <a:stretch>
            <a:fillRect/>
          </a:stretch>
        </p:blipFill>
        <p:spPr bwMode="auto">
          <a:xfrm>
            <a:off x="-1321594" y="89297"/>
            <a:ext cx="12314039" cy="6884789"/>
          </a:xfrm>
          <a:prstGeom prst="rect">
            <a:avLst/>
          </a:prstGeom>
          <a:noFill/>
          <a:ln w="25400" cap="flat">
            <a:noFill/>
            <a:round/>
            <a:headEnd/>
            <a:tailEnd/>
          </a:ln>
        </p:spPr>
      </p:pic>
      <p:sp>
        <p:nvSpPr>
          <p:cNvPr id="12290" name="Line 2"/>
          <p:cNvSpPr>
            <a:spLocks noChangeShapeType="1"/>
          </p:cNvSpPr>
          <p:nvPr/>
        </p:nvSpPr>
        <p:spPr bwMode="auto">
          <a:xfrm rot="10800000" flipH="1">
            <a:off x="3924598" y="2515940"/>
            <a:ext cx="1247924" cy="2030388"/>
          </a:xfrm>
          <a:prstGeom prst="line">
            <a:avLst/>
          </a:prstGeom>
          <a:noFill/>
          <a:ln w="190500" cap="flat">
            <a:solidFill>
              <a:srgbClr val="343434"/>
            </a:solidFill>
            <a:prstDash val="solid"/>
            <a:miter lim="800000"/>
            <a:headEnd type="none" w="med" len="med"/>
            <a:tailEnd type="none" w="med" len="med"/>
          </a:ln>
        </p:spPr>
        <p:txBody>
          <a:bodyPr lIns="0" tIns="0" rIns="0" bIns="0"/>
          <a:lstStyle/>
          <a:p>
            <a:endParaRPr lang="en-US"/>
          </a:p>
        </p:txBody>
      </p:sp>
      <p:sp>
        <p:nvSpPr>
          <p:cNvPr id="12291" name="Oval 3"/>
          <p:cNvSpPr>
            <a:spLocks/>
          </p:cNvSpPr>
          <p:nvPr/>
        </p:nvSpPr>
        <p:spPr bwMode="auto">
          <a:xfrm>
            <a:off x="437555" y="6393656"/>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292" name="Rectangle 4"/>
          <p:cNvSpPr>
            <a:spLocks/>
          </p:cNvSpPr>
          <p:nvPr/>
        </p:nvSpPr>
        <p:spPr bwMode="auto">
          <a:xfrm>
            <a:off x="-232172" y="-116086"/>
            <a:ext cx="9590484" cy="205383"/>
          </a:xfrm>
          <a:prstGeom prst="rect">
            <a:avLst/>
          </a:prstGeom>
          <a:solidFill>
            <a:srgbClr val="840600"/>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293" name="Line 5"/>
          <p:cNvSpPr>
            <a:spLocks noChangeShapeType="1"/>
          </p:cNvSpPr>
          <p:nvPr/>
        </p:nvSpPr>
        <p:spPr bwMode="auto">
          <a:xfrm flipH="1">
            <a:off x="659681" y="5355580"/>
            <a:ext cx="762372" cy="1065982"/>
          </a:xfrm>
          <a:prstGeom prst="line">
            <a:avLst/>
          </a:prstGeom>
          <a:noFill/>
          <a:ln w="152400" cap="flat">
            <a:solidFill>
              <a:srgbClr val="676767"/>
            </a:solidFill>
            <a:prstDash val="solid"/>
            <a:miter lim="800000"/>
            <a:headEnd type="none" w="med" len="med"/>
            <a:tailEnd type="none" w="med" len="med"/>
          </a:ln>
        </p:spPr>
        <p:txBody>
          <a:bodyPr lIns="0" tIns="0" rIns="0" bIns="0"/>
          <a:lstStyle/>
          <a:p>
            <a:endParaRPr lang="en-US"/>
          </a:p>
        </p:txBody>
      </p:sp>
      <p:sp>
        <p:nvSpPr>
          <p:cNvPr id="12294" name="Line 6"/>
          <p:cNvSpPr>
            <a:spLocks noChangeShapeType="1"/>
          </p:cNvSpPr>
          <p:nvPr/>
        </p:nvSpPr>
        <p:spPr bwMode="auto">
          <a:xfrm flipH="1">
            <a:off x="703213" y="6376914"/>
            <a:ext cx="1516931" cy="141758"/>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2295" name="Line 7"/>
          <p:cNvSpPr>
            <a:spLocks noChangeShapeType="1"/>
          </p:cNvSpPr>
          <p:nvPr/>
        </p:nvSpPr>
        <p:spPr bwMode="auto">
          <a:xfrm rot="10800000" flipH="1">
            <a:off x="2378646" y="4705945"/>
            <a:ext cx="1412006" cy="1598414"/>
          </a:xfrm>
          <a:prstGeom prst="line">
            <a:avLst/>
          </a:prstGeom>
          <a:noFill/>
          <a:ln w="25400" cap="flat">
            <a:solidFill>
              <a:srgbClr val="676767"/>
            </a:solidFill>
            <a:prstDash val="solid"/>
            <a:miter lim="800000"/>
            <a:headEnd type="none" w="med" len="med"/>
            <a:tailEnd type="none" w="med" len="med"/>
          </a:ln>
        </p:spPr>
        <p:txBody>
          <a:bodyPr lIns="0" tIns="0" rIns="0" bIns="0"/>
          <a:lstStyle/>
          <a:p>
            <a:endParaRPr lang="en-US"/>
          </a:p>
        </p:txBody>
      </p:sp>
      <p:sp>
        <p:nvSpPr>
          <p:cNvPr id="12296" name="Line 8"/>
          <p:cNvSpPr>
            <a:spLocks noChangeShapeType="1"/>
          </p:cNvSpPr>
          <p:nvPr/>
        </p:nvSpPr>
        <p:spPr bwMode="auto">
          <a:xfrm flipH="1">
            <a:off x="588244" y="3501555"/>
            <a:ext cx="371698" cy="2949029"/>
          </a:xfrm>
          <a:prstGeom prst="line">
            <a:avLst/>
          </a:prstGeom>
          <a:noFill/>
          <a:ln w="152400" cap="flat">
            <a:solidFill>
              <a:srgbClr val="676767"/>
            </a:solidFill>
            <a:prstDash val="solid"/>
            <a:miter lim="800000"/>
            <a:headEnd type="none" w="med" len="med"/>
            <a:tailEnd type="none" w="med" len="med"/>
          </a:ln>
        </p:spPr>
        <p:txBody>
          <a:bodyPr lIns="0" tIns="0" rIns="0" bIns="0"/>
          <a:lstStyle/>
          <a:p>
            <a:endParaRPr lang="en-US"/>
          </a:p>
        </p:txBody>
      </p:sp>
      <p:sp>
        <p:nvSpPr>
          <p:cNvPr id="12297" name="Line 9"/>
          <p:cNvSpPr>
            <a:spLocks noChangeShapeType="1"/>
          </p:cNvSpPr>
          <p:nvPr/>
        </p:nvSpPr>
        <p:spPr bwMode="auto">
          <a:xfrm>
            <a:off x="1017984" y="3513833"/>
            <a:ext cx="452066" cy="1631900"/>
          </a:xfrm>
          <a:prstGeom prst="line">
            <a:avLst/>
          </a:prstGeom>
          <a:noFill/>
          <a:ln w="279400" cap="flat">
            <a:solidFill>
              <a:srgbClr val="343434"/>
            </a:solidFill>
            <a:prstDash val="solid"/>
            <a:miter lim="800000"/>
            <a:headEnd type="none" w="med" len="med"/>
            <a:tailEnd type="none" w="med" len="med"/>
          </a:ln>
        </p:spPr>
        <p:txBody>
          <a:bodyPr lIns="0" tIns="0" rIns="0" bIns="0"/>
          <a:lstStyle/>
          <a:p>
            <a:endParaRPr lang="en-US"/>
          </a:p>
        </p:txBody>
      </p:sp>
      <p:sp>
        <p:nvSpPr>
          <p:cNvPr id="12298" name="Line 10"/>
          <p:cNvSpPr>
            <a:spLocks noChangeShapeType="1"/>
          </p:cNvSpPr>
          <p:nvPr/>
        </p:nvSpPr>
        <p:spPr bwMode="auto">
          <a:xfrm flipH="1">
            <a:off x="1080493" y="2274838"/>
            <a:ext cx="1083841" cy="1041425"/>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2299" name="Line 11"/>
          <p:cNvSpPr>
            <a:spLocks noChangeShapeType="1"/>
          </p:cNvSpPr>
          <p:nvPr/>
        </p:nvSpPr>
        <p:spPr bwMode="auto">
          <a:xfrm flipH="1">
            <a:off x="2336230" y="916410"/>
            <a:ext cx="2229073" cy="1237878"/>
          </a:xfrm>
          <a:prstGeom prst="line">
            <a:avLst/>
          </a:prstGeom>
          <a:noFill/>
          <a:ln w="50800" cap="flat">
            <a:solidFill>
              <a:srgbClr val="4D4D4D"/>
            </a:solidFill>
            <a:prstDash val="solid"/>
            <a:miter lim="800000"/>
            <a:headEnd type="none" w="med" len="med"/>
            <a:tailEnd type="none" w="med" len="med"/>
          </a:ln>
        </p:spPr>
        <p:txBody>
          <a:bodyPr lIns="0" tIns="0" rIns="0" bIns="0"/>
          <a:lstStyle/>
          <a:p>
            <a:endParaRPr lang="en-US"/>
          </a:p>
        </p:txBody>
      </p:sp>
      <p:sp>
        <p:nvSpPr>
          <p:cNvPr id="12300" name="Line 12"/>
          <p:cNvSpPr>
            <a:spLocks noChangeShapeType="1"/>
          </p:cNvSpPr>
          <p:nvPr/>
        </p:nvSpPr>
        <p:spPr bwMode="auto">
          <a:xfrm rot="10800000">
            <a:off x="2338462" y="2246933"/>
            <a:ext cx="2790527" cy="181942"/>
          </a:xfrm>
          <a:prstGeom prst="line">
            <a:avLst/>
          </a:prstGeom>
          <a:no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2301" name="Line 13"/>
          <p:cNvSpPr>
            <a:spLocks noChangeShapeType="1"/>
          </p:cNvSpPr>
          <p:nvPr/>
        </p:nvSpPr>
        <p:spPr bwMode="auto">
          <a:xfrm rot="10800000">
            <a:off x="4771802" y="909713"/>
            <a:ext cx="1703338" cy="524619"/>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2302" name="Line 14"/>
          <p:cNvSpPr>
            <a:spLocks noChangeShapeType="1"/>
          </p:cNvSpPr>
          <p:nvPr/>
        </p:nvSpPr>
        <p:spPr bwMode="auto">
          <a:xfrm flipH="1">
            <a:off x="5347767" y="1562696"/>
            <a:ext cx="1105049" cy="788045"/>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2303" name="Line 15"/>
          <p:cNvSpPr>
            <a:spLocks noChangeShapeType="1"/>
          </p:cNvSpPr>
          <p:nvPr/>
        </p:nvSpPr>
        <p:spPr bwMode="auto">
          <a:xfrm flipH="1">
            <a:off x="5307584" y="4425777"/>
            <a:ext cx="1225600" cy="935385"/>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2304" name="Line 16"/>
          <p:cNvSpPr>
            <a:spLocks noChangeShapeType="1"/>
          </p:cNvSpPr>
          <p:nvPr/>
        </p:nvSpPr>
        <p:spPr bwMode="auto">
          <a:xfrm rot="10800000">
            <a:off x="5373440" y="5460504"/>
            <a:ext cx="1508001" cy="332631"/>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2305" name="Line 17"/>
          <p:cNvSpPr>
            <a:spLocks noChangeShapeType="1"/>
          </p:cNvSpPr>
          <p:nvPr/>
        </p:nvSpPr>
        <p:spPr bwMode="auto">
          <a:xfrm rot="10800000">
            <a:off x="6699498" y="4468193"/>
            <a:ext cx="303609" cy="121778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2306" name="Line 18"/>
          <p:cNvSpPr>
            <a:spLocks noChangeShapeType="1"/>
          </p:cNvSpPr>
          <p:nvPr/>
        </p:nvSpPr>
        <p:spPr bwMode="auto">
          <a:xfrm rot="10800000">
            <a:off x="6728520" y="4356572"/>
            <a:ext cx="887388" cy="24557"/>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2307" name="Line 19"/>
          <p:cNvSpPr>
            <a:spLocks noChangeShapeType="1"/>
          </p:cNvSpPr>
          <p:nvPr/>
        </p:nvSpPr>
        <p:spPr bwMode="auto">
          <a:xfrm flipH="1">
            <a:off x="7073429" y="4457030"/>
            <a:ext cx="594940" cy="1280294"/>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2308" name="Line 20"/>
          <p:cNvSpPr>
            <a:spLocks noChangeShapeType="1"/>
          </p:cNvSpPr>
          <p:nvPr/>
        </p:nvSpPr>
        <p:spPr bwMode="auto">
          <a:xfrm rot="10800000">
            <a:off x="7577957" y="2880941"/>
            <a:ext cx="141758" cy="132382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2309" name="Line 21"/>
          <p:cNvSpPr>
            <a:spLocks noChangeShapeType="1"/>
          </p:cNvSpPr>
          <p:nvPr/>
        </p:nvSpPr>
        <p:spPr bwMode="auto">
          <a:xfrm rot="10800000">
            <a:off x="6643688" y="1589484"/>
            <a:ext cx="829345" cy="1120676"/>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2310" name="Line 22"/>
          <p:cNvSpPr>
            <a:spLocks noChangeShapeType="1"/>
          </p:cNvSpPr>
          <p:nvPr/>
        </p:nvSpPr>
        <p:spPr bwMode="auto">
          <a:xfrm flipH="1">
            <a:off x="6686104" y="2802806"/>
            <a:ext cx="877342" cy="1456655"/>
          </a:xfrm>
          <a:prstGeom prst="line">
            <a:avLst/>
          </a:prstGeom>
          <a:noFill/>
          <a:ln w="304800" cap="flat">
            <a:solidFill>
              <a:srgbClr val="343434"/>
            </a:solidFill>
            <a:prstDash val="solid"/>
            <a:miter lim="800000"/>
            <a:headEnd type="none" w="med" len="med"/>
            <a:tailEnd type="none" w="med" len="med"/>
          </a:ln>
        </p:spPr>
        <p:txBody>
          <a:bodyPr lIns="0" tIns="0" rIns="0" bIns="0"/>
          <a:lstStyle/>
          <a:p>
            <a:endParaRPr lang="en-US"/>
          </a:p>
        </p:txBody>
      </p:sp>
      <p:sp>
        <p:nvSpPr>
          <p:cNvPr id="12311" name="Oval 23"/>
          <p:cNvSpPr>
            <a:spLocks/>
          </p:cNvSpPr>
          <p:nvPr/>
        </p:nvSpPr>
        <p:spPr bwMode="auto">
          <a:xfrm>
            <a:off x="6411515" y="1330523"/>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12" name="Oval 24"/>
          <p:cNvSpPr>
            <a:spLocks/>
          </p:cNvSpPr>
          <p:nvPr/>
        </p:nvSpPr>
        <p:spPr bwMode="auto">
          <a:xfrm>
            <a:off x="5080992" y="5277445"/>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13" name="Oval 25"/>
          <p:cNvSpPr>
            <a:spLocks/>
          </p:cNvSpPr>
          <p:nvPr/>
        </p:nvSpPr>
        <p:spPr bwMode="auto">
          <a:xfrm>
            <a:off x="6491883" y="4196953"/>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14" name="Oval 26"/>
          <p:cNvSpPr>
            <a:spLocks/>
          </p:cNvSpPr>
          <p:nvPr/>
        </p:nvSpPr>
        <p:spPr bwMode="auto">
          <a:xfrm>
            <a:off x="4509492" y="723305"/>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15" name="Oval 27"/>
          <p:cNvSpPr>
            <a:spLocks/>
          </p:cNvSpPr>
          <p:nvPr/>
        </p:nvSpPr>
        <p:spPr bwMode="auto">
          <a:xfrm>
            <a:off x="7420570" y="2669976"/>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16" name="Line 28"/>
          <p:cNvSpPr>
            <a:spLocks noChangeShapeType="1"/>
          </p:cNvSpPr>
          <p:nvPr/>
        </p:nvSpPr>
        <p:spPr bwMode="auto">
          <a:xfrm rot="10800000">
            <a:off x="4661297" y="934269"/>
            <a:ext cx="517922" cy="1424285"/>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2317" name="Oval 29"/>
          <p:cNvSpPr>
            <a:spLocks/>
          </p:cNvSpPr>
          <p:nvPr/>
        </p:nvSpPr>
        <p:spPr bwMode="auto">
          <a:xfrm>
            <a:off x="5080992" y="2277070"/>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18" name="Oval 30"/>
          <p:cNvSpPr>
            <a:spLocks/>
          </p:cNvSpPr>
          <p:nvPr/>
        </p:nvSpPr>
        <p:spPr bwMode="auto">
          <a:xfrm>
            <a:off x="6875859" y="5679281"/>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19" name="Oval 31"/>
          <p:cNvSpPr>
            <a:spLocks/>
          </p:cNvSpPr>
          <p:nvPr/>
        </p:nvSpPr>
        <p:spPr bwMode="auto">
          <a:xfrm>
            <a:off x="7590234" y="4196953"/>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20" name="Oval 32"/>
          <p:cNvSpPr>
            <a:spLocks/>
          </p:cNvSpPr>
          <p:nvPr/>
        </p:nvSpPr>
        <p:spPr bwMode="auto">
          <a:xfrm>
            <a:off x="2080617" y="2062758"/>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21" name="Oval 33"/>
          <p:cNvSpPr>
            <a:spLocks/>
          </p:cNvSpPr>
          <p:nvPr/>
        </p:nvSpPr>
        <p:spPr bwMode="auto">
          <a:xfrm>
            <a:off x="1357312" y="5107781"/>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22" name="Oval 34"/>
          <p:cNvSpPr>
            <a:spLocks/>
          </p:cNvSpPr>
          <p:nvPr/>
        </p:nvSpPr>
        <p:spPr bwMode="auto">
          <a:xfrm>
            <a:off x="830461" y="3277195"/>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23" name="Oval 35"/>
          <p:cNvSpPr>
            <a:spLocks/>
          </p:cNvSpPr>
          <p:nvPr/>
        </p:nvSpPr>
        <p:spPr bwMode="auto">
          <a:xfrm>
            <a:off x="437555" y="6393656"/>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24" name="Line 36"/>
          <p:cNvSpPr>
            <a:spLocks noChangeShapeType="1"/>
          </p:cNvSpPr>
          <p:nvPr/>
        </p:nvSpPr>
        <p:spPr bwMode="auto">
          <a:xfrm flipH="1">
            <a:off x="3267150" y="513457"/>
            <a:ext cx="24557" cy="5904756"/>
          </a:xfrm>
          <a:prstGeom prst="line">
            <a:avLst/>
          </a:prstGeom>
          <a:noFill/>
          <a:ln w="165100" cap="flat">
            <a:solidFill>
              <a:srgbClr val="0079A5"/>
            </a:solidFill>
            <a:prstDash val="sysDot"/>
            <a:round/>
            <a:headEnd type="none" w="med" len="med"/>
            <a:tailEnd type="none" w="med" len="med"/>
          </a:ln>
          <a:effectLst>
            <a:outerShdw dist="50800" dir="2700000" algn="ctr" rotWithShape="0">
              <a:schemeClr val="bg2">
                <a:alpha val="75000"/>
              </a:schemeClr>
            </a:outerShdw>
          </a:effectLst>
        </p:spPr>
        <p:txBody>
          <a:bodyPr lIns="0" tIns="0" rIns="0" bIns="0"/>
          <a:lstStyle/>
          <a:p>
            <a:endParaRPr lang="en-US"/>
          </a:p>
        </p:txBody>
      </p:sp>
      <p:sp>
        <p:nvSpPr>
          <p:cNvPr id="12325" name="Line 37"/>
          <p:cNvSpPr>
            <a:spLocks noChangeShapeType="1"/>
          </p:cNvSpPr>
          <p:nvPr/>
        </p:nvSpPr>
        <p:spPr bwMode="auto">
          <a:xfrm rot="10800000">
            <a:off x="1586136" y="5374556"/>
            <a:ext cx="659680" cy="927571"/>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2326" name="Line 38"/>
          <p:cNvSpPr>
            <a:spLocks noChangeShapeType="1"/>
          </p:cNvSpPr>
          <p:nvPr/>
        </p:nvSpPr>
        <p:spPr bwMode="auto">
          <a:xfrm>
            <a:off x="4016128" y="4657949"/>
            <a:ext cx="1132954" cy="70209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2327" name="Oval 39"/>
          <p:cNvSpPr>
            <a:spLocks/>
          </p:cNvSpPr>
          <p:nvPr/>
        </p:nvSpPr>
        <p:spPr bwMode="auto">
          <a:xfrm>
            <a:off x="2160984" y="6223992"/>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2328" name="Oval 40"/>
          <p:cNvSpPr>
            <a:spLocks/>
          </p:cNvSpPr>
          <p:nvPr/>
        </p:nvSpPr>
        <p:spPr bwMode="auto">
          <a:xfrm>
            <a:off x="3741539" y="4455914"/>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grpSp>
        <p:nvGrpSpPr>
          <p:cNvPr id="45" name="Group 44"/>
          <p:cNvGrpSpPr/>
          <p:nvPr/>
        </p:nvGrpSpPr>
        <p:grpSpPr>
          <a:xfrm>
            <a:off x="0" y="300941"/>
            <a:ext cx="5835825" cy="1724628"/>
            <a:chOff x="90413" y="289367"/>
            <a:chExt cx="5835825" cy="1724628"/>
          </a:xfrm>
        </p:grpSpPr>
        <p:pic>
          <p:nvPicPr>
            <p:cNvPr id="12330" name="Picture 42"/>
            <p:cNvPicPr>
              <a:picLocks noChangeArrowheads="1"/>
            </p:cNvPicPr>
            <p:nvPr/>
          </p:nvPicPr>
          <p:blipFill>
            <a:blip r:embed="rId4" cstate="print"/>
            <a:srcRect/>
            <a:stretch>
              <a:fillRect/>
            </a:stretch>
          </p:blipFill>
          <p:spPr bwMode="auto">
            <a:xfrm>
              <a:off x="90413" y="289367"/>
              <a:ext cx="5835825" cy="1724628"/>
            </a:xfrm>
            <a:prstGeom prst="rect">
              <a:avLst/>
            </a:prstGeom>
            <a:noFill/>
            <a:ln w="12700" cap="flat">
              <a:noFill/>
              <a:miter lim="800000"/>
              <a:headEnd/>
              <a:tailEnd/>
            </a:ln>
          </p:spPr>
        </p:pic>
        <p:sp>
          <p:nvSpPr>
            <p:cNvPr id="12329" name="Rectangle 41"/>
            <p:cNvSpPr>
              <a:spLocks/>
            </p:cNvSpPr>
            <p:nvPr/>
          </p:nvSpPr>
          <p:spPr bwMode="auto">
            <a:xfrm>
              <a:off x="279586" y="416711"/>
              <a:ext cx="5461456" cy="1330524"/>
            </a:xfrm>
            <a:prstGeom prst="rect">
              <a:avLst/>
            </a:prstGeom>
            <a:solidFill>
              <a:srgbClr val="FFFFFF">
                <a:alpha val="79999"/>
              </a:srgbClr>
            </a:solidFill>
            <a:ln w="12700" cap="flat">
              <a:noFill/>
              <a:miter lim="800000"/>
              <a:headEnd type="none" w="med" len="med"/>
              <a:tailEnd type="none" w="med" len="med"/>
            </a:ln>
          </p:spPr>
          <p:txBody>
            <a:bodyPr lIns="0" tIns="0" rIns="40639" bIns="0"/>
            <a:lstStyle/>
            <a:p>
              <a:pPr marL="27905"/>
              <a:r>
                <a:rPr lang="en-US" sz="2800" dirty="0">
                  <a:solidFill>
                    <a:srgbClr val="343434"/>
                  </a:solidFill>
                  <a:latin typeface="Helvetica Neue Light" charset="0"/>
                  <a:ea typeface="Helvetica Neue Light" charset="0"/>
                  <a:cs typeface="Helvetica Neue Light" charset="0"/>
                  <a:sym typeface="Helvetica Neue Light" charset="0"/>
                </a:rPr>
                <a:t>These relationships can then be used to identify natural borders in the urban landscape.</a:t>
              </a:r>
            </a:p>
          </p:txBody>
        </p:sp>
      </p:grpSp>
    </p:spTree>
    <p:extLst>
      <p:ext uri="{BB962C8B-B14F-4D97-AF65-F5344CB8AC3E}">
        <p14:creationId xmlns:p14="http://schemas.microsoft.com/office/powerpoint/2010/main" val="16915892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324"/>
                                        </p:tgtEl>
                                        <p:attrNameLst>
                                          <p:attrName>style.visibility</p:attrName>
                                        </p:attrNameLst>
                                      </p:cBhvr>
                                      <p:to>
                                        <p:strVal val="visible"/>
                                      </p:to>
                                    </p:set>
                                    <p:anim calcmode="lin" valueType="num">
                                      <p:cBhvr additive="base">
                                        <p:cTn id="13" dur="500" fill="hold"/>
                                        <p:tgtEl>
                                          <p:spTgt spid="12324"/>
                                        </p:tgtEl>
                                        <p:attrNameLst>
                                          <p:attrName>ppt_x</p:attrName>
                                        </p:attrNameLst>
                                      </p:cBhvr>
                                      <p:tavLst>
                                        <p:tav tm="0">
                                          <p:val>
                                            <p:strVal val="#ppt_x"/>
                                          </p:val>
                                        </p:tav>
                                        <p:tav tm="100000">
                                          <p:val>
                                            <p:strVal val="#ppt_x"/>
                                          </p:val>
                                        </p:tav>
                                      </p:tavLst>
                                    </p:anim>
                                    <p:anim calcmode="lin" valueType="num">
                                      <p:cBhvr additive="base">
                                        <p:cTn id="14" dur="500" fill="hold"/>
                                        <p:tgtEl>
                                          <p:spTgt spid="123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Oval 1"/>
          <p:cNvSpPr>
            <a:spLocks/>
          </p:cNvSpPr>
          <p:nvPr/>
        </p:nvSpPr>
        <p:spPr bwMode="auto">
          <a:xfrm>
            <a:off x="437555" y="6393656"/>
            <a:ext cx="294680" cy="294680"/>
          </a:xfrm>
          <a:prstGeom prst="ellipse">
            <a:avLst/>
          </a:prstGeom>
          <a:solidFill>
            <a:srgbClr val="2E6FFD"/>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38" name="Rectangle 2"/>
          <p:cNvSpPr>
            <a:spLocks/>
          </p:cNvSpPr>
          <p:nvPr/>
        </p:nvSpPr>
        <p:spPr bwMode="auto">
          <a:xfrm>
            <a:off x="-232172" y="-116086"/>
            <a:ext cx="9590484" cy="205383"/>
          </a:xfrm>
          <a:prstGeom prst="rect">
            <a:avLst/>
          </a:prstGeom>
          <a:solidFill>
            <a:srgbClr val="840600"/>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pic>
        <p:nvPicPr>
          <p:cNvPr id="14339" name="Picture 3"/>
          <p:cNvPicPr>
            <a:picLocks noChangeAspect="1" noChangeArrowheads="1"/>
          </p:cNvPicPr>
          <p:nvPr/>
        </p:nvPicPr>
        <p:blipFill>
          <a:blip r:embed="rId3" cstate="print"/>
          <a:srcRect/>
          <a:stretch>
            <a:fillRect/>
          </a:stretch>
        </p:blipFill>
        <p:spPr bwMode="auto">
          <a:xfrm>
            <a:off x="-1321594" y="89297"/>
            <a:ext cx="12314039" cy="6884789"/>
          </a:xfrm>
          <a:prstGeom prst="rect">
            <a:avLst/>
          </a:prstGeom>
          <a:noFill/>
          <a:ln w="25400" cap="flat">
            <a:noFill/>
            <a:round/>
            <a:headEnd/>
            <a:tailEnd/>
          </a:ln>
        </p:spPr>
      </p:pic>
      <p:grpSp>
        <p:nvGrpSpPr>
          <p:cNvPr id="2" name="Group 6"/>
          <p:cNvGrpSpPr>
            <a:grpSpLocks/>
          </p:cNvGrpSpPr>
          <p:nvPr/>
        </p:nvGrpSpPr>
        <p:grpSpPr bwMode="auto">
          <a:xfrm>
            <a:off x="3381003" y="332631"/>
            <a:ext cx="5268516" cy="5965031"/>
            <a:chOff x="0" y="0"/>
            <a:chExt cx="4720" cy="5344"/>
          </a:xfrm>
        </p:grpSpPr>
        <p:sp>
          <p:nvSpPr>
            <p:cNvPr id="14340" name="Freeform 4"/>
            <p:cNvSpPr>
              <a:spLocks/>
            </p:cNvSpPr>
            <p:nvPr/>
          </p:nvSpPr>
          <p:spPr bwMode="auto">
            <a:xfrm>
              <a:off x="96" y="96"/>
              <a:ext cx="4540" cy="5162"/>
            </a:xfrm>
            <a:custGeom>
              <a:avLst/>
              <a:gdLst/>
              <a:ahLst/>
              <a:cxnLst>
                <a:cxn ang="0">
                  <a:pos x="4669" y="0"/>
                </a:cxn>
                <a:cxn ang="0">
                  <a:pos x="2690" y="1607"/>
                </a:cxn>
                <a:cxn ang="0">
                  <a:pos x="4872" y="6471"/>
                </a:cxn>
                <a:cxn ang="0">
                  <a:pos x="2943" y="10354"/>
                </a:cxn>
                <a:cxn ang="0">
                  <a:pos x="0" y="15218"/>
                </a:cxn>
                <a:cxn ang="0">
                  <a:pos x="3197" y="18967"/>
                </a:cxn>
                <a:cxn ang="0">
                  <a:pos x="12534" y="21600"/>
                </a:cxn>
                <a:cxn ang="0">
                  <a:pos x="17406" y="21578"/>
                </a:cxn>
                <a:cxn ang="0">
                  <a:pos x="21600" y="15218"/>
                </a:cxn>
                <a:cxn ang="0">
                  <a:pos x="21009" y="11202"/>
                </a:cxn>
                <a:cxn ang="0">
                  <a:pos x="19740" y="6069"/>
                </a:cxn>
                <a:cxn ang="0">
                  <a:pos x="14158" y="2053"/>
                </a:cxn>
                <a:cxn ang="0">
                  <a:pos x="9743" y="1383"/>
                </a:cxn>
                <a:cxn ang="0">
                  <a:pos x="4669" y="0"/>
                </a:cxn>
                <a:cxn ang="0">
                  <a:pos x="4669" y="0"/>
                </a:cxn>
              </a:cxnLst>
              <a:rect l="0" t="0" r="r" b="b"/>
              <a:pathLst>
                <a:path w="21600" h="21600">
                  <a:moveTo>
                    <a:pt x="4669" y="0"/>
                  </a:moveTo>
                  <a:lnTo>
                    <a:pt x="2690" y="1607"/>
                  </a:lnTo>
                  <a:lnTo>
                    <a:pt x="4872" y="6471"/>
                  </a:lnTo>
                  <a:lnTo>
                    <a:pt x="2943" y="10354"/>
                  </a:lnTo>
                  <a:lnTo>
                    <a:pt x="0" y="15218"/>
                  </a:lnTo>
                  <a:lnTo>
                    <a:pt x="3197" y="18967"/>
                  </a:lnTo>
                  <a:lnTo>
                    <a:pt x="12534" y="21600"/>
                  </a:lnTo>
                  <a:lnTo>
                    <a:pt x="17406" y="21578"/>
                  </a:lnTo>
                  <a:lnTo>
                    <a:pt x="21600" y="15218"/>
                  </a:lnTo>
                  <a:lnTo>
                    <a:pt x="21009" y="11202"/>
                  </a:lnTo>
                  <a:lnTo>
                    <a:pt x="19740" y="6069"/>
                  </a:lnTo>
                  <a:lnTo>
                    <a:pt x="14158" y="2053"/>
                  </a:lnTo>
                  <a:lnTo>
                    <a:pt x="9743" y="1383"/>
                  </a:lnTo>
                  <a:lnTo>
                    <a:pt x="4669" y="0"/>
                  </a:lnTo>
                  <a:close/>
                  <a:moveTo>
                    <a:pt x="4669" y="0"/>
                  </a:moveTo>
                </a:path>
              </a:pathLst>
            </a:custGeom>
            <a:solidFill>
              <a:srgbClr val="86CD4D">
                <a:alpha val="50000"/>
              </a:srgbClr>
            </a:solidFill>
            <a:ln w="12700" cap="flat">
              <a:noFill/>
              <a:miter lim="800000"/>
              <a:headEnd type="none" w="med" len="med"/>
              <a:tailEnd type="none" w="med" len="med"/>
            </a:ln>
          </p:spPr>
          <p:txBody>
            <a:bodyPr lIns="0" tIns="0" rIns="0" bIns="0"/>
            <a:lstStyle/>
            <a:p>
              <a:endParaRPr lang="en-US"/>
            </a:p>
          </p:txBody>
        </p:sp>
        <p:pic>
          <p:nvPicPr>
            <p:cNvPr id="14341" name="Picture 5"/>
            <p:cNvPicPr>
              <a:picLocks noChangeArrowheads="1"/>
            </p:cNvPicPr>
            <p:nvPr/>
          </p:nvPicPr>
          <p:blipFill>
            <a:blip r:embed="rId4" cstate="print"/>
            <a:srcRect/>
            <a:stretch>
              <a:fillRect/>
            </a:stretch>
          </p:blipFill>
          <p:spPr bwMode="auto">
            <a:xfrm>
              <a:off x="0" y="0"/>
              <a:ext cx="4720" cy="5344"/>
            </a:xfrm>
            <a:prstGeom prst="rect">
              <a:avLst/>
            </a:prstGeom>
            <a:noFill/>
            <a:ln w="25400" cap="flat">
              <a:noFill/>
              <a:round/>
              <a:headEnd/>
              <a:tailEnd/>
            </a:ln>
          </p:spPr>
        </p:pic>
      </p:grpSp>
      <p:grpSp>
        <p:nvGrpSpPr>
          <p:cNvPr id="3" name="Group 9"/>
          <p:cNvGrpSpPr>
            <a:grpSpLocks/>
          </p:cNvGrpSpPr>
          <p:nvPr/>
        </p:nvGrpSpPr>
        <p:grpSpPr bwMode="auto">
          <a:xfrm>
            <a:off x="55811" y="1009055"/>
            <a:ext cx="3143250" cy="5857875"/>
            <a:chOff x="0" y="0"/>
            <a:chExt cx="2816" cy="5248"/>
          </a:xfrm>
        </p:grpSpPr>
        <p:sp>
          <p:nvSpPr>
            <p:cNvPr id="14343" name="Freeform 7"/>
            <p:cNvSpPr>
              <a:spLocks/>
            </p:cNvSpPr>
            <p:nvPr/>
          </p:nvSpPr>
          <p:spPr bwMode="auto">
            <a:xfrm>
              <a:off x="88" y="88"/>
              <a:ext cx="2634" cy="5076"/>
            </a:xfrm>
            <a:custGeom>
              <a:avLst/>
              <a:gdLst/>
              <a:ahLst/>
              <a:cxnLst>
                <a:cxn ang="0">
                  <a:pos x="11718" y="0"/>
                </a:cxn>
                <a:cxn ang="0">
                  <a:pos x="525" y="7171"/>
                </a:cxn>
                <a:cxn ang="0">
                  <a:pos x="0" y="15385"/>
                </a:cxn>
                <a:cxn ang="0">
                  <a:pos x="1507" y="21600"/>
                </a:cxn>
                <a:cxn ang="0">
                  <a:pos x="16703" y="21307"/>
                </a:cxn>
                <a:cxn ang="0">
                  <a:pos x="19501" y="20422"/>
                </a:cxn>
                <a:cxn ang="0">
                  <a:pos x="16703" y="13206"/>
                </a:cxn>
                <a:cxn ang="0">
                  <a:pos x="18189" y="7261"/>
                </a:cxn>
                <a:cxn ang="0">
                  <a:pos x="21600" y="3585"/>
                </a:cxn>
                <a:cxn ang="0">
                  <a:pos x="18364" y="635"/>
                </a:cxn>
                <a:cxn ang="0">
                  <a:pos x="12155" y="0"/>
                </a:cxn>
                <a:cxn ang="0">
                  <a:pos x="11718" y="0"/>
                </a:cxn>
                <a:cxn ang="0">
                  <a:pos x="11718" y="0"/>
                </a:cxn>
              </a:cxnLst>
              <a:rect l="0" t="0" r="r" b="b"/>
              <a:pathLst>
                <a:path w="21600" h="21600">
                  <a:moveTo>
                    <a:pt x="11718" y="0"/>
                  </a:moveTo>
                  <a:lnTo>
                    <a:pt x="525" y="7171"/>
                  </a:lnTo>
                  <a:lnTo>
                    <a:pt x="0" y="15385"/>
                  </a:lnTo>
                  <a:lnTo>
                    <a:pt x="1507" y="21600"/>
                  </a:lnTo>
                  <a:lnTo>
                    <a:pt x="16703" y="21307"/>
                  </a:lnTo>
                  <a:lnTo>
                    <a:pt x="19501" y="20422"/>
                  </a:lnTo>
                  <a:lnTo>
                    <a:pt x="16703" y="13206"/>
                  </a:lnTo>
                  <a:lnTo>
                    <a:pt x="18189" y="7261"/>
                  </a:lnTo>
                  <a:lnTo>
                    <a:pt x="21600" y="3585"/>
                  </a:lnTo>
                  <a:lnTo>
                    <a:pt x="18364" y="635"/>
                  </a:lnTo>
                  <a:lnTo>
                    <a:pt x="12155" y="0"/>
                  </a:lnTo>
                  <a:lnTo>
                    <a:pt x="11718" y="0"/>
                  </a:lnTo>
                  <a:close/>
                  <a:moveTo>
                    <a:pt x="11718" y="0"/>
                  </a:moveTo>
                </a:path>
              </a:pathLst>
            </a:custGeom>
            <a:solidFill>
              <a:srgbClr val="FE7038">
                <a:alpha val="50000"/>
              </a:srgbClr>
            </a:solidFill>
            <a:ln w="12700" cap="flat">
              <a:noFill/>
              <a:miter lim="800000"/>
              <a:headEnd type="none" w="med" len="med"/>
              <a:tailEnd type="none" w="med" len="med"/>
            </a:ln>
          </p:spPr>
          <p:txBody>
            <a:bodyPr lIns="0" tIns="0" rIns="0" bIns="0"/>
            <a:lstStyle/>
            <a:p>
              <a:endParaRPr lang="en-US"/>
            </a:p>
          </p:txBody>
        </p:sp>
        <p:pic>
          <p:nvPicPr>
            <p:cNvPr id="14344" name="Picture 8"/>
            <p:cNvPicPr>
              <a:picLocks noChangeArrowheads="1"/>
            </p:cNvPicPr>
            <p:nvPr/>
          </p:nvPicPr>
          <p:blipFill>
            <a:blip r:embed="rId5" cstate="print"/>
            <a:srcRect/>
            <a:stretch>
              <a:fillRect/>
            </a:stretch>
          </p:blipFill>
          <p:spPr bwMode="auto">
            <a:xfrm>
              <a:off x="0" y="0"/>
              <a:ext cx="2816" cy="5248"/>
            </a:xfrm>
            <a:prstGeom prst="rect">
              <a:avLst/>
            </a:prstGeom>
            <a:noFill/>
            <a:ln w="25400" cap="flat">
              <a:noFill/>
              <a:round/>
              <a:headEnd/>
              <a:tailEnd/>
            </a:ln>
          </p:spPr>
        </p:pic>
      </p:grpSp>
      <p:sp>
        <p:nvSpPr>
          <p:cNvPr id="14346" name="Line 10"/>
          <p:cNvSpPr>
            <a:spLocks noChangeShapeType="1"/>
          </p:cNvSpPr>
          <p:nvPr/>
        </p:nvSpPr>
        <p:spPr bwMode="auto">
          <a:xfrm flipH="1">
            <a:off x="659681" y="5355580"/>
            <a:ext cx="762372" cy="1065982"/>
          </a:xfrm>
          <a:prstGeom prst="line">
            <a:avLst/>
          </a:prstGeom>
          <a:noFill/>
          <a:ln w="152400" cap="flat">
            <a:solidFill>
              <a:srgbClr val="676767"/>
            </a:solidFill>
            <a:prstDash val="solid"/>
            <a:miter lim="800000"/>
            <a:headEnd type="none" w="med" len="med"/>
            <a:tailEnd type="none" w="med" len="med"/>
          </a:ln>
        </p:spPr>
        <p:txBody>
          <a:bodyPr lIns="0" tIns="0" rIns="0" bIns="0"/>
          <a:lstStyle/>
          <a:p>
            <a:endParaRPr lang="en-US"/>
          </a:p>
        </p:txBody>
      </p:sp>
      <p:sp>
        <p:nvSpPr>
          <p:cNvPr id="14347" name="Line 11"/>
          <p:cNvSpPr>
            <a:spLocks noChangeShapeType="1"/>
          </p:cNvSpPr>
          <p:nvPr/>
        </p:nvSpPr>
        <p:spPr bwMode="auto">
          <a:xfrm flipH="1">
            <a:off x="703213" y="6376914"/>
            <a:ext cx="1516931" cy="141758"/>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48" name="Line 12"/>
          <p:cNvSpPr>
            <a:spLocks noChangeShapeType="1"/>
          </p:cNvSpPr>
          <p:nvPr/>
        </p:nvSpPr>
        <p:spPr bwMode="auto">
          <a:xfrm rot="10800000">
            <a:off x="1586136" y="5374556"/>
            <a:ext cx="659680" cy="927571"/>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49" name="Line 13"/>
          <p:cNvSpPr>
            <a:spLocks noChangeShapeType="1"/>
          </p:cNvSpPr>
          <p:nvPr/>
        </p:nvSpPr>
        <p:spPr bwMode="auto">
          <a:xfrm rot="10800000" flipH="1">
            <a:off x="2378646" y="4705945"/>
            <a:ext cx="1412006" cy="1598414"/>
          </a:xfrm>
          <a:prstGeom prst="line">
            <a:avLst/>
          </a:prstGeom>
          <a:noFill/>
          <a:ln w="25400" cap="flat">
            <a:solidFill>
              <a:srgbClr val="676767"/>
            </a:solidFill>
            <a:prstDash val="solid"/>
            <a:miter lim="800000"/>
            <a:headEnd type="none" w="med" len="med"/>
            <a:tailEnd type="none" w="med" len="med"/>
          </a:ln>
        </p:spPr>
        <p:txBody>
          <a:bodyPr lIns="0" tIns="0" rIns="0" bIns="0"/>
          <a:lstStyle/>
          <a:p>
            <a:endParaRPr lang="en-US"/>
          </a:p>
        </p:txBody>
      </p:sp>
      <p:sp>
        <p:nvSpPr>
          <p:cNvPr id="14350" name="Line 14"/>
          <p:cNvSpPr>
            <a:spLocks noChangeShapeType="1"/>
          </p:cNvSpPr>
          <p:nvPr/>
        </p:nvSpPr>
        <p:spPr bwMode="auto">
          <a:xfrm flipH="1">
            <a:off x="588244" y="3501555"/>
            <a:ext cx="371698" cy="2949029"/>
          </a:xfrm>
          <a:prstGeom prst="line">
            <a:avLst/>
          </a:prstGeom>
          <a:noFill/>
          <a:ln w="152400" cap="flat">
            <a:solidFill>
              <a:srgbClr val="676767"/>
            </a:solidFill>
            <a:prstDash val="solid"/>
            <a:miter lim="800000"/>
            <a:headEnd type="none" w="med" len="med"/>
            <a:tailEnd type="none" w="med" len="med"/>
          </a:ln>
        </p:spPr>
        <p:txBody>
          <a:bodyPr lIns="0" tIns="0" rIns="0" bIns="0"/>
          <a:lstStyle/>
          <a:p>
            <a:endParaRPr lang="en-US"/>
          </a:p>
        </p:txBody>
      </p:sp>
      <p:sp>
        <p:nvSpPr>
          <p:cNvPr id="14351" name="Line 15"/>
          <p:cNvSpPr>
            <a:spLocks noChangeShapeType="1"/>
          </p:cNvSpPr>
          <p:nvPr/>
        </p:nvSpPr>
        <p:spPr bwMode="auto">
          <a:xfrm>
            <a:off x="1017984" y="3513833"/>
            <a:ext cx="452066" cy="1631900"/>
          </a:xfrm>
          <a:prstGeom prst="line">
            <a:avLst/>
          </a:prstGeom>
          <a:noFill/>
          <a:ln w="279400" cap="flat">
            <a:solidFill>
              <a:srgbClr val="343434"/>
            </a:solidFill>
            <a:prstDash val="solid"/>
            <a:miter lim="800000"/>
            <a:headEnd type="none" w="med" len="med"/>
            <a:tailEnd type="none" w="med" len="med"/>
          </a:ln>
        </p:spPr>
        <p:txBody>
          <a:bodyPr lIns="0" tIns="0" rIns="0" bIns="0"/>
          <a:lstStyle/>
          <a:p>
            <a:endParaRPr lang="en-US"/>
          </a:p>
        </p:txBody>
      </p:sp>
      <p:sp>
        <p:nvSpPr>
          <p:cNvPr id="14352" name="Line 16"/>
          <p:cNvSpPr>
            <a:spLocks noChangeShapeType="1"/>
          </p:cNvSpPr>
          <p:nvPr/>
        </p:nvSpPr>
        <p:spPr bwMode="auto">
          <a:xfrm flipH="1">
            <a:off x="1080493" y="2274838"/>
            <a:ext cx="1083841" cy="1041425"/>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4353" name="Line 17"/>
          <p:cNvSpPr>
            <a:spLocks noChangeShapeType="1"/>
          </p:cNvSpPr>
          <p:nvPr/>
        </p:nvSpPr>
        <p:spPr bwMode="auto">
          <a:xfrm flipH="1">
            <a:off x="2336230" y="916410"/>
            <a:ext cx="2229073" cy="1237878"/>
          </a:xfrm>
          <a:prstGeom prst="line">
            <a:avLst/>
          </a:prstGeom>
          <a:noFill/>
          <a:ln w="50800" cap="flat">
            <a:solidFill>
              <a:srgbClr val="4D4D4D"/>
            </a:solidFill>
            <a:prstDash val="solid"/>
            <a:miter lim="800000"/>
            <a:headEnd type="none" w="med" len="med"/>
            <a:tailEnd type="none" w="med" len="med"/>
          </a:ln>
        </p:spPr>
        <p:txBody>
          <a:bodyPr lIns="0" tIns="0" rIns="0" bIns="0"/>
          <a:lstStyle/>
          <a:p>
            <a:endParaRPr lang="en-US"/>
          </a:p>
        </p:txBody>
      </p:sp>
      <p:sp>
        <p:nvSpPr>
          <p:cNvPr id="14354" name="Line 18"/>
          <p:cNvSpPr>
            <a:spLocks noChangeShapeType="1"/>
          </p:cNvSpPr>
          <p:nvPr/>
        </p:nvSpPr>
        <p:spPr bwMode="auto">
          <a:xfrm rot="10800000">
            <a:off x="2338462" y="2246933"/>
            <a:ext cx="2790527" cy="181942"/>
          </a:xfrm>
          <a:prstGeom prst="line">
            <a:avLst/>
          </a:prstGeom>
          <a:no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355" name="Line 19"/>
          <p:cNvSpPr>
            <a:spLocks noChangeShapeType="1"/>
          </p:cNvSpPr>
          <p:nvPr/>
        </p:nvSpPr>
        <p:spPr bwMode="auto">
          <a:xfrm rot="10800000">
            <a:off x="4689203" y="1011287"/>
            <a:ext cx="490016" cy="1347267"/>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4356" name="Line 20"/>
          <p:cNvSpPr>
            <a:spLocks noChangeShapeType="1"/>
          </p:cNvSpPr>
          <p:nvPr/>
        </p:nvSpPr>
        <p:spPr bwMode="auto">
          <a:xfrm rot="10800000">
            <a:off x="4771802" y="909713"/>
            <a:ext cx="1703338" cy="524619"/>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57" name="Line 21"/>
          <p:cNvSpPr>
            <a:spLocks noChangeShapeType="1"/>
          </p:cNvSpPr>
          <p:nvPr/>
        </p:nvSpPr>
        <p:spPr bwMode="auto">
          <a:xfrm flipH="1">
            <a:off x="5347767" y="1562696"/>
            <a:ext cx="1105049" cy="788045"/>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58" name="Line 22"/>
          <p:cNvSpPr>
            <a:spLocks noChangeShapeType="1"/>
          </p:cNvSpPr>
          <p:nvPr/>
        </p:nvSpPr>
        <p:spPr bwMode="auto">
          <a:xfrm>
            <a:off x="4016128" y="4657949"/>
            <a:ext cx="1132954" cy="70209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59" name="Line 23"/>
          <p:cNvSpPr>
            <a:spLocks noChangeShapeType="1"/>
          </p:cNvSpPr>
          <p:nvPr/>
        </p:nvSpPr>
        <p:spPr bwMode="auto">
          <a:xfrm flipH="1">
            <a:off x="5307584" y="4425777"/>
            <a:ext cx="1225600" cy="935385"/>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60" name="Line 24"/>
          <p:cNvSpPr>
            <a:spLocks noChangeShapeType="1"/>
          </p:cNvSpPr>
          <p:nvPr/>
        </p:nvSpPr>
        <p:spPr bwMode="auto">
          <a:xfrm rot="10800000">
            <a:off x="5373440" y="5460504"/>
            <a:ext cx="1508001" cy="332631"/>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61" name="Line 25"/>
          <p:cNvSpPr>
            <a:spLocks noChangeShapeType="1"/>
          </p:cNvSpPr>
          <p:nvPr/>
        </p:nvSpPr>
        <p:spPr bwMode="auto">
          <a:xfrm rot="10800000">
            <a:off x="6699498" y="4468193"/>
            <a:ext cx="303609" cy="121778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62" name="Line 26"/>
          <p:cNvSpPr>
            <a:spLocks noChangeShapeType="1"/>
          </p:cNvSpPr>
          <p:nvPr/>
        </p:nvSpPr>
        <p:spPr bwMode="auto">
          <a:xfrm rot="10800000">
            <a:off x="6728520" y="4356572"/>
            <a:ext cx="887388" cy="24557"/>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4363" name="Line 27"/>
          <p:cNvSpPr>
            <a:spLocks noChangeShapeType="1"/>
          </p:cNvSpPr>
          <p:nvPr/>
        </p:nvSpPr>
        <p:spPr bwMode="auto">
          <a:xfrm flipH="1">
            <a:off x="7073429" y="4457030"/>
            <a:ext cx="594940" cy="1280294"/>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4364" name="Line 28"/>
          <p:cNvSpPr>
            <a:spLocks noChangeShapeType="1"/>
          </p:cNvSpPr>
          <p:nvPr/>
        </p:nvSpPr>
        <p:spPr bwMode="auto">
          <a:xfrm rot="10800000">
            <a:off x="7577957" y="2880941"/>
            <a:ext cx="141758" cy="132382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65" name="Line 29"/>
          <p:cNvSpPr>
            <a:spLocks noChangeShapeType="1"/>
          </p:cNvSpPr>
          <p:nvPr/>
        </p:nvSpPr>
        <p:spPr bwMode="auto">
          <a:xfrm rot="10800000">
            <a:off x="6643688" y="1589484"/>
            <a:ext cx="829345" cy="1120676"/>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4366" name="Line 30"/>
          <p:cNvSpPr>
            <a:spLocks noChangeShapeType="1"/>
          </p:cNvSpPr>
          <p:nvPr/>
        </p:nvSpPr>
        <p:spPr bwMode="auto">
          <a:xfrm flipH="1">
            <a:off x="6686104" y="2802806"/>
            <a:ext cx="877342" cy="1456655"/>
          </a:xfrm>
          <a:prstGeom prst="line">
            <a:avLst/>
          </a:prstGeom>
          <a:noFill/>
          <a:ln w="304800" cap="flat">
            <a:solidFill>
              <a:srgbClr val="343434"/>
            </a:solidFill>
            <a:prstDash val="solid"/>
            <a:miter lim="800000"/>
            <a:headEnd type="none" w="med" len="med"/>
            <a:tailEnd type="none" w="med" len="med"/>
          </a:ln>
        </p:spPr>
        <p:txBody>
          <a:bodyPr lIns="0" tIns="0" rIns="0" bIns="0"/>
          <a:lstStyle/>
          <a:p>
            <a:endParaRPr lang="en-US"/>
          </a:p>
        </p:txBody>
      </p:sp>
      <p:sp>
        <p:nvSpPr>
          <p:cNvPr id="14367" name="Line 31"/>
          <p:cNvSpPr>
            <a:spLocks noChangeShapeType="1"/>
          </p:cNvSpPr>
          <p:nvPr/>
        </p:nvSpPr>
        <p:spPr bwMode="auto">
          <a:xfrm rot="10800000" flipH="1">
            <a:off x="3924598" y="2515940"/>
            <a:ext cx="1247924" cy="2030388"/>
          </a:xfrm>
          <a:prstGeom prst="line">
            <a:avLst/>
          </a:prstGeom>
          <a:noFill/>
          <a:ln w="190500" cap="flat">
            <a:solidFill>
              <a:srgbClr val="343434"/>
            </a:solidFill>
            <a:prstDash val="solid"/>
            <a:miter lim="800000"/>
            <a:headEnd type="none" w="med" len="med"/>
            <a:tailEnd type="none" w="med" len="med"/>
          </a:ln>
        </p:spPr>
        <p:txBody>
          <a:bodyPr lIns="0" tIns="0" rIns="0" bIns="0"/>
          <a:lstStyle/>
          <a:p>
            <a:endParaRPr lang="en-US"/>
          </a:p>
        </p:txBody>
      </p:sp>
      <p:sp>
        <p:nvSpPr>
          <p:cNvPr id="14368" name="Rectangle 32"/>
          <p:cNvSpPr>
            <a:spLocks/>
          </p:cNvSpPr>
          <p:nvPr/>
        </p:nvSpPr>
        <p:spPr bwMode="auto">
          <a:xfrm>
            <a:off x="4703713" y="3509367"/>
            <a:ext cx="1411603" cy="307777"/>
          </a:xfrm>
          <a:prstGeom prst="rect">
            <a:avLst/>
          </a:prstGeom>
          <a:noFill/>
          <a:ln w="12700" cap="flat">
            <a:noFill/>
            <a:miter lim="800000"/>
            <a:headEnd type="none" w="med" len="med"/>
            <a:tailEnd type="none" w="med" len="med"/>
          </a:ln>
        </p:spPr>
        <p:txBody>
          <a:bodyPr wrap="none" lIns="0" tIns="0" rIns="28573" bIns="0">
            <a:spAutoFit/>
          </a:bodyPr>
          <a:lstStyle/>
          <a:p>
            <a:pPr marL="27905"/>
            <a:r>
              <a:rPr lang="en-US" b="1" dirty="0" err="1">
                <a:solidFill>
                  <a:srgbClr val="FFFFFF"/>
                </a:solidFill>
                <a:latin typeface="Helvetica Neue" charset="0"/>
                <a:ea typeface="Helvetica Neue" charset="0"/>
                <a:cs typeface="Helvetica Neue" charset="0"/>
                <a:sym typeface="Helvetica Neue" charset="0"/>
              </a:rPr>
              <a:t>Livehood</a:t>
            </a:r>
            <a:r>
              <a:rPr lang="en-US" b="1" dirty="0">
                <a:solidFill>
                  <a:srgbClr val="FFFFFF"/>
                </a:solidFill>
                <a:latin typeface="Helvetica Neue" charset="0"/>
                <a:ea typeface="Helvetica Neue" charset="0"/>
                <a:cs typeface="Helvetica Neue" charset="0"/>
                <a:sym typeface="Helvetica Neue" charset="0"/>
              </a:rPr>
              <a:t> 2</a:t>
            </a:r>
          </a:p>
        </p:txBody>
      </p:sp>
      <p:sp>
        <p:nvSpPr>
          <p:cNvPr id="14369" name="Rectangle 33"/>
          <p:cNvSpPr>
            <a:spLocks/>
          </p:cNvSpPr>
          <p:nvPr/>
        </p:nvSpPr>
        <p:spPr bwMode="auto">
          <a:xfrm>
            <a:off x="215430" y="4330898"/>
            <a:ext cx="1411603" cy="307777"/>
          </a:xfrm>
          <a:prstGeom prst="rect">
            <a:avLst/>
          </a:prstGeom>
          <a:noFill/>
          <a:ln w="12700" cap="flat">
            <a:noFill/>
            <a:miter lim="800000"/>
            <a:headEnd type="none" w="med" len="med"/>
            <a:tailEnd type="none" w="med" len="med"/>
          </a:ln>
        </p:spPr>
        <p:txBody>
          <a:bodyPr wrap="none" lIns="0" tIns="0" rIns="28573" bIns="0">
            <a:spAutoFit/>
          </a:bodyPr>
          <a:lstStyle/>
          <a:p>
            <a:pPr marL="27905"/>
            <a:r>
              <a:rPr lang="en-US" b="1" dirty="0" err="1">
                <a:solidFill>
                  <a:srgbClr val="FFFFFF"/>
                </a:solidFill>
                <a:latin typeface="Helvetica Neue" charset="0"/>
                <a:ea typeface="Helvetica Neue" charset="0"/>
                <a:cs typeface="Helvetica Neue" charset="0"/>
                <a:sym typeface="Helvetica Neue" charset="0"/>
              </a:rPr>
              <a:t>Livehood</a:t>
            </a:r>
            <a:r>
              <a:rPr lang="en-US" b="1" dirty="0">
                <a:solidFill>
                  <a:srgbClr val="FFFFFF"/>
                </a:solidFill>
                <a:latin typeface="Helvetica Neue" charset="0"/>
                <a:ea typeface="Helvetica Neue" charset="0"/>
                <a:cs typeface="Helvetica Neue" charset="0"/>
                <a:sym typeface="Helvetica Neue" charset="0"/>
              </a:rPr>
              <a:t> 1</a:t>
            </a:r>
          </a:p>
        </p:txBody>
      </p:sp>
      <p:sp>
        <p:nvSpPr>
          <p:cNvPr id="14370" name="Line 34"/>
          <p:cNvSpPr>
            <a:spLocks noChangeShapeType="1"/>
          </p:cNvSpPr>
          <p:nvPr/>
        </p:nvSpPr>
        <p:spPr bwMode="auto">
          <a:xfrm rot="10800000" flipH="1">
            <a:off x="2378646" y="4705945"/>
            <a:ext cx="1412006" cy="1598414"/>
          </a:xfrm>
          <a:prstGeom prst="line">
            <a:avLst/>
          </a:prstGeom>
          <a:noFill/>
          <a:ln w="25400" cap="flat">
            <a:solidFill>
              <a:srgbClr val="676767"/>
            </a:solidFill>
            <a:prstDash val="solid"/>
            <a:miter lim="800000"/>
            <a:headEnd type="none" w="med" len="med"/>
            <a:tailEnd type="none" w="med" len="med"/>
          </a:ln>
        </p:spPr>
        <p:txBody>
          <a:bodyPr lIns="0" tIns="0" rIns="0" bIns="0"/>
          <a:lstStyle/>
          <a:p>
            <a:endParaRPr lang="en-US"/>
          </a:p>
        </p:txBody>
      </p:sp>
      <p:sp>
        <p:nvSpPr>
          <p:cNvPr id="14371" name="Line 35"/>
          <p:cNvSpPr>
            <a:spLocks noChangeShapeType="1"/>
          </p:cNvSpPr>
          <p:nvPr/>
        </p:nvSpPr>
        <p:spPr bwMode="auto">
          <a:xfrm flipH="1">
            <a:off x="2336230" y="916410"/>
            <a:ext cx="2229073" cy="1237878"/>
          </a:xfrm>
          <a:prstGeom prst="line">
            <a:avLst/>
          </a:prstGeom>
          <a:noFill/>
          <a:ln w="50800" cap="flat">
            <a:solidFill>
              <a:srgbClr val="4D4D4D"/>
            </a:solidFill>
            <a:prstDash val="solid"/>
            <a:miter lim="800000"/>
            <a:headEnd type="none" w="med" len="med"/>
            <a:tailEnd type="none" w="med" len="med"/>
          </a:ln>
        </p:spPr>
        <p:txBody>
          <a:bodyPr lIns="0" tIns="0" rIns="0" bIns="0"/>
          <a:lstStyle/>
          <a:p>
            <a:endParaRPr lang="en-US"/>
          </a:p>
        </p:txBody>
      </p:sp>
      <p:sp>
        <p:nvSpPr>
          <p:cNvPr id="14372" name="Line 36"/>
          <p:cNvSpPr>
            <a:spLocks noChangeShapeType="1"/>
          </p:cNvSpPr>
          <p:nvPr/>
        </p:nvSpPr>
        <p:spPr bwMode="auto">
          <a:xfrm rot="10800000">
            <a:off x="2338462" y="2246933"/>
            <a:ext cx="2790527" cy="181942"/>
          </a:xfrm>
          <a:prstGeom prst="line">
            <a:avLst/>
          </a:prstGeom>
          <a:no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4373" name="Line 37"/>
          <p:cNvSpPr>
            <a:spLocks noChangeShapeType="1"/>
          </p:cNvSpPr>
          <p:nvPr/>
        </p:nvSpPr>
        <p:spPr bwMode="auto">
          <a:xfrm rot="10800000">
            <a:off x="4661297" y="934269"/>
            <a:ext cx="517922" cy="1424285"/>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4374" name="Line 38"/>
          <p:cNvSpPr>
            <a:spLocks noChangeShapeType="1"/>
          </p:cNvSpPr>
          <p:nvPr/>
        </p:nvSpPr>
        <p:spPr bwMode="auto">
          <a:xfrm rot="10800000">
            <a:off x="4771802" y="909713"/>
            <a:ext cx="1703338" cy="524619"/>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75" name="Line 39"/>
          <p:cNvSpPr>
            <a:spLocks noChangeShapeType="1"/>
          </p:cNvSpPr>
          <p:nvPr/>
        </p:nvSpPr>
        <p:spPr bwMode="auto">
          <a:xfrm flipH="1">
            <a:off x="5347767" y="1562696"/>
            <a:ext cx="1105049" cy="788045"/>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76" name="Line 40"/>
          <p:cNvSpPr>
            <a:spLocks noChangeShapeType="1"/>
          </p:cNvSpPr>
          <p:nvPr/>
        </p:nvSpPr>
        <p:spPr bwMode="auto">
          <a:xfrm>
            <a:off x="4016128" y="4657949"/>
            <a:ext cx="1132954" cy="70209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77" name="Line 41"/>
          <p:cNvSpPr>
            <a:spLocks noChangeShapeType="1"/>
          </p:cNvSpPr>
          <p:nvPr/>
        </p:nvSpPr>
        <p:spPr bwMode="auto">
          <a:xfrm flipH="1">
            <a:off x="5307584" y="4425777"/>
            <a:ext cx="1225600" cy="935385"/>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78" name="Line 42"/>
          <p:cNvSpPr>
            <a:spLocks noChangeShapeType="1"/>
          </p:cNvSpPr>
          <p:nvPr/>
        </p:nvSpPr>
        <p:spPr bwMode="auto">
          <a:xfrm rot="10800000">
            <a:off x="5373440" y="5460504"/>
            <a:ext cx="1508001" cy="332631"/>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79" name="Line 43"/>
          <p:cNvSpPr>
            <a:spLocks noChangeShapeType="1"/>
          </p:cNvSpPr>
          <p:nvPr/>
        </p:nvSpPr>
        <p:spPr bwMode="auto">
          <a:xfrm rot="10800000">
            <a:off x="6699498" y="4468193"/>
            <a:ext cx="303609" cy="121778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80" name="Line 44"/>
          <p:cNvSpPr>
            <a:spLocks noChangeShapeType="1"/>
          </p:cNvSpPr>
          <p:nvPr/>
        </p:nvSpPr>
        <p:spPr bwMode="auto">
          <a:xfrm rot="10800000">
            <a:off x="6728520" y="4356572"/>
            <a:ext cx="887388" cy="24557"/>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4381" name="Line 45"/>
          <p:cNvSpPr>
            <a:spLocks noChangeShapeType="1"/>
          </p:cNvSpPr>
          <p:nvPr/>
        </p:nvSpPr>
        <p:spPr bwMode="auto">
          <a:xfrm flipH="1">
            <a:off x="7073429" y="4457030"/>
            <a:ext cx="594940" cy="1280294"/>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4382" name="Line 46"/>
          <p:cNvSpPr>
            <a:spLocks noChangeShapeType="1"/>
          </p:cNvSpPr>
          <p:nvPr/>
        </p:nvSpPr>
        <p:spPr bwMode="auto">
          <a:xfrm rot="10800000">
            <a:off x="7577957" y="2880941"/>
            <a:ext cx="141758" cy="1323826"/>
          </a:xfrm>
          <a:prstGeom prst="line">
            <a:avLst/>
          </a:prstGeom>
          <a:noFill/>
          <a:ln w="152400" cap="flat">
            <a:solidFill>
              <a:srgbClr val="4D4D4D"/>
            </a:solidFill>
            <a:prstDash val="solid"/>
            <a:miter lim="800000"/>
            <a:headEnd type="none" w="med" len="med"/>
            <a:tailEnd type="none" w="med" len="med"/>
          </a:ln>
        </p:spPr>
        <p:txBody>
          <a:bodyPr lIns="0" tIns="0" rIns="0" bIns="0"/>
          <a:lstStyle/>
          <a:p>
            <a:endParaRPr lang="en-US"/>
          </a:p>
        </p:txBody>
      </p:sp>
      <p:sp>
        <p:nvSpPr>
          <p:cNvPr id="14383" name="Line 47"/>
          <p:cNvSpPr>
            <a:spLocks noChangeShapeType="1"/>
          </p:cNvSpPr>
          <p:nvPr/>
        </p:nvSpPr>
        <p:spPr bwMode="auto">
          <a:xfrm rot="10800000">
            <a:off x="6643688" y="1589484"/>
            <a:ext cx="829345" cy="1120676"/>
          </a:xfrm>
          <a:prstGeom prst="line">
            <a:avLst/>
          </a:prstGeom>
          <a:noFill/>
          <a:ln w="152400" cap="flat">
            <a:solidFill>
              <a:srgbClr val="343434"/>
            </a:solidFill>
            <a:prstDash val="solid"/>
            <a:miter lim="800000"/>
            <a:headEnd type="none" w="med" len="med"/>
            <a:tailEnd type="none" w="med" len="med"/>
          </a:ln>
        </p:spPr>
        <p:txBody>
          <a:bodyPr lIns="0" tIns="0" rIns="0" bIns="0"/>
          <a:lstStyle/>
          <a:p>
            <a:endParaRPr lang="en-US"/>
          </a:p>
        </p:txBody>
      </p:sp>
      <p:sp>
        <p:nvSpPr>
          <p:cNvPr id="14384" name="Line 48"/>
          <p:cNvSpPr>
            <a:spLocks noChangeShapeType="1"/>
          </p:cNvSpPr>
          <p:nvPr/>
        </p:nvSpPr>
        <p:spPr bwMode="auto">
          <a:xfrm flipH="1">
            <a:off x="6686104" y="2802806"/>
            <a:ext cx="877342" cy="1456655"/>
          </a:xfrm>
          <a:prstGeom prst="line">
            <a:avLst/>
          </a:prstGeom>
          <a:noFill/>
          <a:ln w="304800" cap="flat">
            <a:solidFill>
              <a:srgbClr val="343434"/>
            </a:solidFill>
            <a:prstDash val="solid"/>
            <a:miter lim="800000"/>
            <a:headEnd type="none" w="med" len="med"/>
            <a:tailEnd type="none" w="med" len="med"/>
          </a:ln>
        </p:spPr>
        <p:txBody>
          <a:bodyPr lIns="0" tIns="0" rIns="0" bIns="0"/>
          <a:lstStyle/>
          <a:p>
            <a:endParaRPr lang="en-US"/>
          </a:p>
        </p:txBody>
      </p:sp>
      <p:sp>
        <p:nvSpPr>
          <p:cNvPr id="14385" name="Line 49"/>
          <p:cNvSpPr>
            <a:spLocks noChangeShapeType="1"/>
          </p:cNvSpPr>
          <p:nvPr/>
        </p:nvSpPr>
        <p:spPr bwMode="auto">
          <a:xfrm flipH="1">
            <a:off x="3267150" y="513457"/>
            <a:ext cx="24557" cy="5904756"/>
          </a:xfrm>
          <a:prstGeom prst="line">
            <a:avLst/>
          </a:prstGeom>
          <a:noFill/>
          <a:ln w="165100" cap="flat">
            <a:solidFill>
              <a:srgbClr val="0079A5"/>
            </a:solidFill>
            <a:prstDash val="sysDot"/>
            <a:round/>
            <a:headEnd type="none" w="med" len="med"/>
            <a:tailEnd type="none" w="med" len="med"/>
          </a:ln>
          <a:effectLst>
            <a:outerShdw dist="50800" dir="2700000" algn="ctr" rotWithShape="0">
              <a:schemeClr val="bg2">
                <a:alpha val="75000"/>
              </a:schemeClr>
            </a:outerShdw>
          </a:effectLst>
        </p:spPr>
        <p:txBody>
          <a:bodyPr lIns="0" tIns="0" rIns="0" bIns="0"/>
          <a:lstStyle/>
          <a:p>
            <a:endParaRPr lang="en-US"/>
          </a:p>
        </p:txBody>
      </p:sp>
      <p:sp>
        <p:nvSpPr>
          <p:cNvPr id="14386" name="Oval 50"/>
          <p:cNvSpPr>
            <a:spLocks/>
          </p:cNvSpPr>
          <p:nvPr/>
        </p:nvSpPr>
        <p:spPr bwMode="auto">
          <a:xfrm>
            <a:off x="3741539" y="4455914"/>
            <a:ext cx="294680" cy="294680"/>
          </a:xfrm>
          <a:prstGeom prst="ellipse">
            <a:avLst/>
          </a:prstGeom>
          <a:solidFill>
            <a:srgbClr val="558E28"/>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87" name="Oval 51"/>
          <p:cNvSpPr>
            <a:spLocks/>
          </p:cNvSpPr>
          <p:nvPr/>
        </p:nvSpPr>
        <p:spPr bwMode="auto">
          <a:xfrm>
            <a:off x="6411515" y="1330523"/>
            <a:ext cx="294680" cy="294680"/>
          </a:xfrm>
          <a:prstGeom prst="ellipse">
            <a:avLst/>
          </a:prstGeom>
          <a:solidFill>
            <a:srgbClr val="558E28"/>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88" name="Oval 52"/>
          <p:cNvSpPr>
            <a:spLocks/>
          </p:cNvSpPr>
          <p:nvPr/>
        </p:nvSpPr>
        <p:spPr bwMode="auto">
          <a:xfrm>
            <a:off x="5080992" y="5277445"/>
            <a:ext cx="294680" cy="294680"/>
          </a:xfrm>
          <a:prstGeom prst="ellipse">
            <a:avLst/>
          </a:prstGeom>
          <a:solidFill>
            <a:srgbClr val="558E28"/>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89" name="Oval 53"/>
          <p:cNvSpPr>
            <a:spLocks/>
          </p:cNvSpPr>
          <p:nvPr/>
        </p:nvSpPr>
        <p:spPr bwMode="auto">
          <a:xfrm>
            <a:off x="6491883" y="4196953"/>
            <a:ext cx="294680" cy="294680"/>
          </a:xfrm>
          <a:prstGeom prst="ellipse">
            <a:avLst/>
          </a:prstGeom>
          <a:solidFill>
            <a:srgbClr val="558E28"/>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90" name="Oval 54"/>
          <p:cNvSpPr>
            <a:spLocks/>
          </p:cNvSpPr>
          <p:nvPr/>
        </p:nvSpPr>
        <p:spPr bwMode="auto">
          <a:xfrm>
            <a:off x="4509492" y="723305"/>
            <a:ext cx="294680" cy="294680"/>
          </a:xfrm>
          <a:prstGeom prst="ellipse">
            <a:avLst/>
          </a:prstGeom>
          <a:solidFill>
            <a:srgbClr val="558E28"/>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91" name="Oval 55"/>
          <p:cNvSpPr>
            <a:spLocks/>
          </p:cNvSpPr>
          <p:nvPr/>
        </p:nvSpPr>
        <p:spPr bwMode="auto">
          <a:xfrm>
            <a:off x="7420570" y="2669976"/>
            <a:ext cx="294680" cy="294680"/>
          </a:xfrm>
          <a:prstGeom prst="ellipse">
            <a:avLst/>
          </a:prstGeom>
          <a:solidFill>
            <a:srgbClr val="558E28"/>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92" name="Oval 56"/>
          <p:cNvSpPr>
            <a:spLocks/>
          </p:cNvSpPr>
          <p:nvPr/>
        </p:nvSpPr>
        <p:spPr bwMode="auto">
          <a:xfrm>
            <a:off x="5080992" y="2277070"/>
            <a:ext cx="294680" cy="294680"/>
          </a:xfrm>
          <a:prstGeom prst="ellipse">
            <a:avLst/>
          </a:prstGeom>
          <a:solidFill>
            <a:srgbClr val="558E28"/>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93" name="Oval 57"/>
          <p:cNvSpPr>
            <a:spLocks/>
          </p:cNvSpPr>
          <p:nvPr/>
        </p:nvSpPr>
        <p:spPr bwMode="auto">
          <a:xfrm>
            <a:off x="6875859" y="5679281"/>
            <a:ext cx="294680" cy="294680"/>
          </a:xfrm>
          <a:prstGeom prst="ellipse">
            <a:avLst/>
          </a:prstGeom>
          <a:solidFill>
            <a:srgbClr val="558E28"/>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94" name="Oval 58"/>
          <p:cNvSpPr>
            <a:spLocks/>
          </p:cNvSpPr>
          <p:nvPr/>
        </p:nvSpPr>
        <p:spPr bwMode="auto">
          <a:xfrm>
            <a:off x="7590234" y="4196953"/>
            <a:ext cx="294680" cy="294680"/>
          </a:xfrm>
          <a:prstGeom prst="ellipse">
            <a:avLst/>
          </a:prstGeom>
          <a:solidFill>
            <a:srgbClr val="558E28"/>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95" name="Oval 59"/>
          <p:cNvSpPr>
            <a:spLocks/>
          </p:cNvSpPr>
          <p:nvPr/>
        </p:nvSpPr>
        <p:spPr bwMode="auto">
          <a:xfrm>
            <a:off x="2080617" y="2062758"/>
            <a:ext cx="294680" cy="294680"/>
          </a:xfrm>
          <a:prstGeom prst="ellipse">
            <a:avLst/>
          </a:prstGeom>
          <a:solidFill>
            <a:srgbClr val="CE3B00"/>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96" name="Oval 60"/>
          <p:cNvSpPr>
            <a:spLocks/>
          </p:cNvSpPr>
          <p:nvPr/>
        </p:nvSpPr>
        <p:spPr bwMode="auto">
          <a:xfrm>
            <a:off x="1357312" y="5107781"/>
            <a:ext cx="294680" cy="294680"/>
          </a:xfrm>
          <a:prstGeom prst="ellipse">
            <a:avLst/>
          </a:prstGeom>
          <a:solidFill>
            <a:srgbClr val="CE3B00"/>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97" name="Oval 61"/>
          <p:cNvSpPr>
            <a:spLocks/>
          </p:cNvSpPr>
          <p:nvPr/>
        </p:nvSpPr>
        <p:spPr bwMode="auto">
          <a:xfrm>
            <a:off x="2160984" y="6223992"/>
            <a:ext cx="294680" cy="294680"/>
          </a:xfrm>
          <a:prstGeom prst="ellipse">
            <a:avLst/>
          </a:prstGeom>
          <a:solidFill>
            <a:srgbClr val="CE3B00"/>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98" name="Oval 62"/>
          <p:cNvSpPr>
            <a:spLocks/>
          </p:cNvSpPr>
          <p:nvPr/>
        </p:nvSpPr>
        <p:spPr bwMode="auto">
          <a:xfrm>
            <a:off x="830461" y="3277195"/>
            <a:ext cx="294680" cy="294680"/>
          </a:xfrm>
          <a:prstGeom prst="ellipse">
            <a:avLst/>
          </a:prstGeom>
          <a:solidFill>
            <a:srgbClr val="CE3B00"/>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sp>
        <p:nvSpPr>
          <p:cNvPr id="14399" name="Oval 63"/>
          <p:cNvSpPr>
            <a:spLocks/>
          </p:cNvSpPr>
          <p:nvPr/>
        </p:nvSpPr>
        <p:spPr bwMode="auto">
          <a:xfrm>
            <a:off x="437555" y="6393656"/>
            <a:ext cx="294680" cy="294680"/>
          </a:xfrm>
          <a:prstGeom prst="ellipse">
            <a:avLst/>
          </a:prstGeom>
          <a:solidFill>
            <a:srgbClr val="CE3B00"/>
          </a:solidFill>
          <a:ln w="25400" cap="flat">
            <a:solidFill>
              <a:schemeClr val="tx1">
                <a:alpha val="0"/>
              </a:schemeClr>
            </a:solidFill>
            <a:prstDash val="solid"/>
            <a:round/>
            <a:headEnd type="none" w="med" len="med"/>
            <a:tailEnd type="none" w="med" len="med"/>
          </a:ln>
        </p:spPr>
        <p:txBody>
          <a:bodyPr lIns="0" tIns="0" rIns="0" bIns="0"/>
          <a:lstStyle/>
          <a:p>
            <a:endParaRPr lang="en-US"/>
          </a:p>
        </p:txBody>
      </p:sp>
      <p:grpSp>
        <p:nvGrpSpPr>
          <p:cNvPr id="4" name="Group 66"/>
          <p:cNvGrpSpPr>
            <a:grpSpLocks/>
          </p:cNvGrpSpPr>
          <p:nvPr/>
        </p:nvGrpSpPr>
        <p:grpSpPr bwMode="auto">
          <a:xfrm>
            <a:off x="90413" y="205383"/>
            <a:ext cx="5295626" cy="2236734"/>
            <a:chOff x="0" y="0"/>
            <a:chExt cx="3312" cy="1544"/>
          </a:xfrm>
        </p:grpSpPr>
        <p:sp>
          <p:nvSpPr>
            <p:cNvPr id="14400" name="Rectangle 64"/>
            <p:cNvSpPr>
              <a:spLocks/>
            </p:cNvSpPr>
            <p:nvPr/>
          </p:nvSpPr>
          <p:spPr bwMode="auto">
            <a:xfrm>
              <a:off x="128" y="96"/>
              <a:ext cx="3056" cy="1192"/>
            </a:xfrm>
            <a:prstGeom prst="rect">
              <a:avLst/>
            </a:prstGeom>
            <a:solidFill>
              <a:srgbClr val="FFFFFF">
                <a:alpha val="79999"/>
              </a:srgbClr>
            </a:solidFill>
            <a:ln w="12700" cap="flat">
              <a:noFill/>
              <a:miter lim="800000"/>
              <a:headEnd type="none" w="med" len="med"/>
              <a:tailEnd type="none" w="med" len="med"/>
            </a:ln>
          </p:spPr>
          <p:txBody>
            <a:bodyPr lIns="0" tIns="0" rIns="40639" bIns="0"/>
            <a:lstStyle/>
            <a:p>
              <a:pPr marL="27905"/>
              <a:r>
                <a:rPr lang="en-US" sz="2800" dirty="0">
                  <a:solidFill>
                    <a:srgbClr val="343434"/>
                  </a:solidFill>
                  <a:latin typeface="Helvetica Neue Light" charset="0"/>
                  <a:ea typeface="Helvetica Neue Light" charset="0"/>
                  <a:cs typeface="Helvetica Neue Light" charset="0"/>
                  <a:sym typeface="Helvetica Neue Light" charset="0"/>
                </a:rPr>
                <a:t>We call the discovered clusters “</a:t>
              </a:r>
              <a:r>
                <a:rPr lang="en-US" sz="2800" dirty="0" err="1">
                  <a:solidFill>
                    <a:srgbClr val="343434"/>
                  </a:solidFill>
                  <a:latin typeface="Helvetica Neue Light" charset="0"/>
                  <a:ea typeface="Helvetica Neue Light" charset="0"/>
                  <a:cs typeface="Helvetica Neue Light" charset="0"/>
                  <a:sym typeface="Helvetica Neue Light" charset="0"/>
                </a:rPr>
                <a:t>Livehoods</a:t>
              </a:r>
              <a:r>
                <a:rPr lang="en-US" sz="2800" dirty="0">
                  <a:solidFill>
                    <a:srgbClr val="343434"/>
                  </a:solidFill>
                  <a:latin typeface="Helvetica Neue Light" charset="0"/>
                  <a:ea typeface="Helvetica Neue Light" charset="0"/>
                  <a:cs typeface="Helvetica Neue Light" charset="0"/>
                  <a:sym typeface="Helvetica Neue Light" charset="0"/>
                </a:rPr>
                <a:t>” reflecting their dynamic character.</a:t>
              </a:r>
            </a:p>
          </p:txBody>
        </p:sp>
        <p:pic>
          <p:nvPicPr>
            <p:cNvPr id="14401" name="Picture 65"/>
            <p:cNvPicPr>
              <a:picLocks noChangeArrowheads="1"/>
            </p:cNvPicPr>
            <p:nvPr/>
          </p:nvPicPr>
          <p:blipFill>
            <a:blip r:embed="rId6" cstate="print"/>
            <a:srcRect/>
            <a:stretch>
              <a:fillRect/>
            </a:stretch>
          </p:blipFill>
          <p:spPr bwMode="auto">
            <a:xfrm>
              <a:off x="0" y="0"/>
              <a:ext cx="3312" cy="1544"/>
            </a:xfrm>
            <a:prstGeom prst="rect">
              <a:avLst/>
            </a:prstGeom>
            <a:noFill/>
            <a:ln w="12700" cap="flat">
              <a:noFill/>
              <a:miter lim="800000"/>
              <a:headEnd/>
              <a:tailEnd/>
            </a:ln>
          </p:spPr>
        </p:pic>
      </p:grpSp>
    </p:spTree>
    <p:extLst>
      <p:ext uri="{BB962C8B-B14F-4D97-AF65-F5344CB8AC3E}">
        <p14:creationId xmlns:p14="http://schemas.microsoft.com/office/powerpoint/2010/main" val="1464069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t="4000" b="5333"/>
          <a:stretch>
            <a:fillRect/>
          </a:stretch>
        </p:blipFill>
        <p:spPr bwMode="auto">
          <a:xfrm>
            <a:off x="0" y="0"/>
            <a:ext cx="12614601" cy="6433408"/>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t="2667" b="5333"/>
          <a:stretch>
            <a:fillRect/>
          </a:stretch>
        </p:blipFill>
        <p:spPr bwMode="auto">
          <a:xfrm>
            <a:off x="0" y="0"/>
            <a:ext cx="12504420" cy="6470974"/>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t="2667" b="5333"/>
          <a:stretch>
            <a:fillRect/>
          </a:stretch>
        </p:blipFill>
        <p:spPr bwMode="auto">
          <a:xfrm>
            <a:off x="0" y="0"/>
            <a:ext cx="13752900" cy="7117080"/>
          </a:xfrm>
          <a:prstGeom prst="rect">
            <a:avLst/>
          </a:prstGeom>
          <a:noFill/>
          <a:ln w="9525">
            <a:noFill/>
            <a:miter lim="800000"/>
            <a:headEnd/>
            <a:tailEnd/>
          </a:ln>
        </p:spPr>
      </p:pic>
      <p:pic>
        <p:nvPicPr>
          <p:cNvPr id="1030" name="Picture 6"/>
          <p:cNvPicPr>
            <a:picLocks noChangeAspect="1" noChangeArrowheads="1"/>
          </p:cNvPicPr>
          <p:nvPr/>
        </p:nvPicPr>
        <p:blipFill>
          <a:blip r:embed="rId6" cstate="print"/>
          <a:srcRect t="2667" b="5333"/>
          <a:stretch>
            <a:fillRect/>
          </a:stretch>
        </p:blipFill>
        <p:spPr bwMode="auto">
          <a:xfrm>
            <a:off x="0" y="0"/>
            <a:ext cx="13752948" cy="7117080"/>
          </a:xfrm>
          <a:prstGeom prst="rect">
            <a:avLst/>
          </a:prstGeom>
          <a:noFill/>
          <a:ln w="9525">
            <a:noFill/>
            <a:miter lim="800000"/>
            <a:headEnd/>
            <a:tailEnd/>
          </a:ln>
        </p:spPr>
      </p:pic>
      <p:pic>
        <p:nvPicPr>
          <p:cNvPr id="1032" name="Picture 8"/>
          <p:cNvPicPr>
            <a:picLocks noChangeAspect="1" noChangeArrowheads="1"/>
          </p:cNvPicPr>
          <p:nvPr/>
        </p:nvPicPr>
        <p:blipFill>
          <a:blip r:embed="rId7" cstate="print"/>
          <a:srcRect t="4000" b="5333"/>
          <a:stretch>
            <a:fillRect/>
          </a:stretch>
        </p:blipFill>
        <p:spPr bwMode="auto">
          <a:xfrm>
            <a:off x="0" y="0"/>
            <a:ext cx="13829298" cy="7052898"/>
          </a:xfrm>
          <a:prstGeom prst="rect">
            <a:avLst/>
          </a:prstGeom>
          <a:noFill/>
          <a:ln w="9525">
            <a:noFill/>
            <a:miter lim="800000"/>
            <a:headEnd/>
            <a:tailEnd/>
          </a:ln>
        </p:spPr>
      </p:pic>
      <p:pic>
        <p:nvPicPr>
          <p:cNvPr id="1033" name="Picture 9"/>
          <p:cNvPicPr>
            <a:picLocks noChangeAspect="1" noChangeArrowheads="1"/>
          </p:cNvPicPr>
          <p:nvPr/>
        </p:nvPicPr>
        <p:blipFill>
          <a:blip r:embed="rId8" cstate="print"/>
          <a:srcRect t="4000" b="5333"/>
          <a:stretch>
            <a:fillRect/>
          </a:stretch>
        </p:blipFill>
        <p:spPr bwMode="auto">
          <a:xfrm>
            <a:off x="0" y="0"/>
            <a:ext cx="14209147" cy="7246620"/>
          </a:xfrm>
          <a:prstGeom prst="rect">
            <a:avLst/>
          </a:prstGeom>
          <a:noFill/>
          <a:ln w="9525">
            <a:noFill/>
            <a:miter lim="800000"/>
            <a:headEnd/>
            <a:tailEnd/>
          </a:ln>
        </p:spPr>
      </p:pic>
    </p:spTree>
    <p:extLst>
      <p:ext uri="{BB962C8B-B14F-4D97-AF65-F5344CB8AC3E}">
        <p14:creationId xmlns:p14="http://schemas.microsoft.com/office/powerpoint/2010/main" val="2408606008"/>
      </p:ext>
    </p:extLst>
  </p:cSld>
  <p:clrMapOvr>
    <a:masterClrMapping/>
  </p:clrMapOvr>
  <p:transition xmlns:p14="http://schemas.microsoft.com/office/powerpoint/2010/main">
    <p:wipe dir="d"/>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9"/>
                                        </p:tgtEl>
                                        <p:attrNameLst>
                                          <p:attrName>style.visibility</p:attrName>
                                        </p:attrNameLst>
                                      </p:cBhvr>
                                      <p:to>
                                        <p:strVal val="visible"/>
                                      </p:to>
                                    </p:set>
                                    <p:anim calcmode="lin" valueType="num">
                                      <p:cBhvr additive="base">
                                        <p:cTn id="13" dur="500" fill="hold"/>
                                        <p:tgtEl>
                                          <p:spTgt spid="1029"/>
                                        </p:tgtEl>
                                        <p:attrNameLst>
                                          <p:attrName>ppt_x</p:attrName>
                                        </p:attrNameLst>
                                      </p:cBhvr>
                                      <p:tavLst>
                                        <p:tav tm="0">
                                          <p:val>
                                            <p:strVal val="#ppt_x"/>
                                          </p:val>
                                        </p:tav>
                                        <p:tav tm="100000">
                                          <p:val>
                                            <p:strVal val="#ppt_x"/>
                                          </p:val>
                                        </p:tav>
                                      </p:tavLst>
                                    </p:anim>
                                    <p:anim calcmode="lin" valueType="num">
                                      <p:cBhvr additive="base">
                                        <p:cTn id="14"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anim calcmode="lin" valueType="num">
                                      <p:cBhvr additive="base">
                                        <p:cTn id="19" dur="500" fill="hold"/>
                                        <p:tgtEl>
                                          <p:spTgt spid="1030"/>
                                        </p:tgtEl>
                                        <p:attrNameLst>
                                          <p:attrName>ppt_x</p:attrName>
                                        </p:attrNameLst>
                                      </p:cBhvr>
                                      <p:tavLst>
                                        <p:tav tm="0">
                                          <p:val>
                                            <p:strVal val="#ppt_x"/>
                                          </p:val>
                                        </p:tav>
                                        <p:tav tm="100000">
                                          <p:val>
                                            <p:strVal val="#ppt_x"/>
                                          </p:val>
                                        </p:tav>
                                      </p:tavLst>
                                    </p:anim>
                                    <p:anim calcmode="lin" valueType="num">
                                      <p:cBhvr additive="base">
                                        <p:cTn id="20"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2"/>
                                        </p:tgtEl>
                                        <p:attrNameLst>
                                          <p:attrName>style.visibility</p:attrName>
                                        </p:attrNameLst>
                                      </p:cBhvr>
                                      <p:to>
                                        <p:strVal val="visible"/>
                                      </p:to>
                                    </p:set>
                                    <p:anim calcmode="lin" valueType="num">
                                      <p:cBhvr additive="base">
                                        <p:cTn id="25" dur="500" fill="hold"/>
                                        <p:tgtEl>
                                          <p:spTgt spid="1032"/>
                                        </p:tgtEl>
                                        <p:attrNameLst>
                                          <p:attrName>ppt_x</p:attrName>
                                        </p:attrNameLst>
                                      </p:cBhvr>
                                      <p:tavLst>
                                        <p:tav tm="0">
                                          <p:val>
                                            <p:strVal val="#ppt_x"/>
                                          </p:val>
                                        </p:tav>
                                        <p:tav tm="100000">
                                          <p:val>
                                            <p:strVal val="#ppt_x"/>
                                          </p:val>
                                        </p:tav>
                                      </p:tavLst>
                                    </p:anim>
                                    <p:anim calcmode="lin" valueType="num">
                                      <p:cBhvr additive="base">
                                        <p:cTn id="26"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33"/>
                                        </p:tgtEl>
                                        <p:attrNameLst>
                                          <p:attrName>style.visibility</p:attrName>
                                        </p:attrNameLst>
                                      </p:cBhvr>
                                      <p:to>
                                        <p:strVal val="visible"/>
                                      </p:to>
                                    </p:set>
                                    <p:anim calcmode="lin" valueType="num">
                                      <p:cBhvr additive="base">
                                        <p:cTn id="31" dur="500" fill="hold"/>
                                        <p:tgtEl>
                                          <p:spTgt spid="1033"/>
                                        </p:tgtEl>
                                        <p:attrNameLst>
                                          <p:attrName>ppt_x</p:attrName>
                                        </p:attrNameLst>
                                      </p:cBhvr>
                                      <p:tavLst>
                                        <p:tav tm="0">
                                          <p:val>
                                            <p:strVal val="#ppt_x"/>
                                          </p:val>
                                        </p:tav>
                                        <p:tav tm="100000">
                                          <p:val>
                                            <p:strVal val="#ppt_x"/>
                                          </p:val>
                                        </p:tav>
                                      </p:tavLst>
                                    </p:anim>
                                    <p:anim calcmode="lin" valueType="num">
                                      <p:cBhvr additive="base">
                                        <p:cTn id="32"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Projects</a:t>
            </a:r>
            <a:endParaRPr lang="en-US" dirty="0"/>
          </a:p>
        </p:txBody>
      </p:sp>
      <p:sp>
        <p:nvSpPr>
          <p:cNvPr id="3" name="Content Placeholder 2"/>
          <p:cNvSpPr>
            <a:spLocks noGrp="1"/>
          </p:cNvSpPr>
          <p:nvPr>
            <p:ph idx="1"/>
          </p:nvPr>
        </p:nvSpPr>
        <p:spPr/>
        <p:txBody>
          <a:bodyPr/>
          <a:lstStyle/>
          <a:p>
            <a:r>
              <a:rPr lang="en-US" dirty="0" smtClean="0"/>
              <a:t>Determining promising outlet locations</a:t>
            </a:r>
          </a:p>
          <a:p>
            <a:r>
              <a:rPr lang="en-US" dirty="0" smtClean="0"/>
              <a:t>Determining where to engage with customers</a:t>
            </a:r>
          </a:p>
          <a:p>
            <a:r>
              <a:rPr lang="en-US" dirty="0" smtClean="0"/>
              <a:t>Urban redevelopment</a:t>
            </a:r>
          </a:p>
          <a:p>
            <a:r>
              <a:rPr lang="en-US" dirty="0" smtClean="0"/>
              <a:t>Picking up trends in a city – year-over-year</a:t>
            </a:r>
          </a:p>
          <a:p>
            <a:r>
              <a:rPr lang="en-US" dirty="0" smtClean="0"/>
              <a:t>Where to lease billboard space</a:t>
            </a:r>
          </a:p>
          <a:p>
            <a:pPr marL="0" indent="0">
              <a:buNone/>
            </a:pPr>
            <a:r>
              <a:rPr lang="en-US" dirty="0" smtClean="0"/>
              <a:t>…and many requests to work on more:</a:t>
            </a:r>
          </a:p>
          <a:p>
            <a:pPr marL="895350" lvl="1" indent="-457200"/>
            <a:r>
              <a:rPr lang="en-US" dirty="0" smtClean="0"/>
              <a:t>Tourism, crime, cross-border traffic, etc.</a:t>
            </a:r>
            <a:endParaRPr lang="en-US" dirty="0"/>
          </a:p>
        </p:txBody>
      </p:sp>
    </p:spTree>
    <p:extLst>
      <p:ext uri="{BB962C8B-B14F-4D97-AF65-F5344CB8AC3E}">
        <p14:creationId xmlns:p14="http://schemas.microsoft.com/office/powerpoint/2010/main" val="41003021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Temporal Dimension</a:t>
            </a:r>
            <a:endParaRPr lang="en-US" dirty="0"/>
          </a:p>
        </p:txBody>
      </p:sp>
      <p:sp>
        <p:nvSpPr>
          <p:cNvPr id="3" name="Content Placeholder 2"/>
          <p:cNvSpPr>
            <a:spLocks noGrp="1"/>
          </p:cNvSpPr>
          <p:nvPr>
            <p:ph idx="1"/>
          </p:nvPr>
        </p:nvSpPr>
        <p:spPr>
          <a:xfrm>
            <a:off x="0" y="891251"/>
            <a:ext cx="9144000" cy="5105400"/>
          </a:xfrm>
        </p:spPr>
        <p:txBody>
          <a:bodyPr/>
          <a:lstStyle/>
          <a:p>
            <a:pPr lvl="1"/>
            <a:r>
              <a:rPr lang="en-US" sz="2200" dirty="0" smtClean="0"/>
              <a:t>Where people who attend a football game on Sunday go after the game is over</a:t>
            </a:r>
          </a:p>
          <a:p>
            <a:pPr lvl="1"/>
            <a:r>
              <a:rPr lang="en-US" sz="2200" dirty="0" smtClean="0"/>
              <a:t>Where people who come to a mall on Saturday afternoon were in the morning</a:t>
            </a:r>
          </a:p>
          <a:p>
            <a:pPr lvl="1"/>
            <a:r>
              <a:rPr lang="en-US" sz="2200" dirty="0" smtClean="0"/>
              <a:t>What are the neighborhoods most at risk if a given individual is found to be infected with a new strand of the flu virus</a:t>
            </a:r>
          </a:p>
          <a:p>
            <a:pPr lvl="1"/>
            <a:r>
              <a:rPr lang="en-US" sz="2200" dirty="0" smtClean="0"/>
              <a:t>How the construction of a new highway in a given neighborhood might impact people’s activities</a:t>
            </a:r>
          </a:p>
          <a:p>
            <a:pPr lvl="1"/>
            <a:r>
              <a:rPr lang="en-US" sz="2200" dirty="0" smtClean="0"/>
              <a:t>What people in a given area of town are most likely to be doing on a given day and at a given time</a:t>
            </a:r>
          </a:p>
          <a:p>
            <a:pPr lvl="1"/>
            <a:r>
              <a:rPr lang="en-US" sz="2200" dirty="0" smtClean="0"/>
              <a:t>How you might want to modulate public bus schedules to accommodate shifting traffic demands over time </a:t>
            </a:r>
            <a:endParaRPr lang="en-US" sz="2200" dirty="0"/>
          </a:p>
        </p:txBody>
      </p:sp>
    </p:spTree>
    <p:extLst>
      <p:ext uri="{BB962C8B-B14F-4D97-AF65-F5344CB8AC3E}">
        <p14:creationId xmlns:p14="http://schemas.microsoft.com/office/powerpoint/2010/main" val="7922801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Data-Centric Society</a:t>
            </a:r>
            <a:endParaRPr lang="en-US" dirty="0"/>
          </a:p>
        </p:txBody>
      </p:sp>
      <p:sp>
        <p:nvSpPr>
          <p:cNvPr id="3" name="Content Placeholder 2"/>
          <p:cNvSpPr>
            <a:spLocks noGrp="1"/>
          </p:cNvSpPr>
          <p:nvPr>
            <p:ph idx="1"/>
          </p:nvPr>
        </p:nvSpPr>
        <p:spPr>
          <a:xfrm>
            <a:off x="321734" y="914400"/>
            <a:ext cx="8381471" cy="5105400"/>
          </a:xfrm>
        </p:spPr>
        <p:txBody>
          <a:bodyPr/>
          <a:lstStyle/>
          <a:p>
            <a:r>
              <a:rPr lang="en-US" b="1" dirty="0" smtClean="0"/>
              <a:t>Data-intensive products and services</a:t>
            </a:r>
          </a:p>
          <a:p>
            <a:pPr lvl="1"/>
            <a:r>
              <a:rPr lang="en-US" sz="2200" dirty="0" smtClean="0"/>
              <a:t>The Internet enables companies to collect vast amounts of data by tracking us across multiple websites, across multiple devices, across multiple services</a:t>
            </a:r>
          </a:p>
          <a:p>
            <a:pPr lvl="2"/>
            <a:r>
              <a:rPr lang="en-US" sz="2100" dirty="0" smtClean="0"/>
              <a:t>Pervasive computing</a:t>
            </a:r>
          </a:p>
          <a:p>
            <a:pPr lvl="2"/>
            <a:r>
              <a:rPr lang="en-US" sz="2100" dirty="0" smtClean="0"/>
              <a:t>Social networking</a:t>
            </a:r>
          </a:p>
          <a:p>
            <a:pPr lvl="2"/>
            <a:r>
              <a:rPr lang="en-US" sz="2100" dirty="0" smtClean="0"/>
              <a:t>Data as a traded commodity</a:t>
            </a:r>
          </a:p>
          <a:p>
            <a:pPr lvl="1"/>
            <a:r>
              <a:rPr lang="en-US" dirty="0" smtClean="0"/>
              <a:t>Data is key to innovation (e.g. from medical research to smart grids)</a:t>
            </a:r>
          </a:p>
          <a:p>
            <a:r>
              <a:rPr lang="en-US" b="1" dirty="0" smtClean="0"/>
              <a:t>Government:  Security has become data-centric too</a:t>
            </a:r>
            <a:endParaRPr lang="en-US" b="1" dirty="0"/>
          </a:p>
        </p:txBody>
      </p:sp>
    </p:spTree>
    <p:extLst>
      <p:ext uri="{BB962C8B-B14F-4D97-AF65-F5344CB8AC3E}">
        <p14:creationId xmlns:p14="http://schemas.microsoft.com/office/powerpoint/2010/main" val="3839715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Location Privacy Risks</a:t>
            </a:r>
            <a:endParaRPr lang="en-US" dirty="0"/>
          </a:p>
        </p:txBody>
      </p:sp>
      <p:sp>
        <p:nvSpPr>
          <p:cNvPr id="4" name="Content Placeholder 2"/>
          <p:cNvSpPr>
            <a:spLocks noGrp="1"/>
          </p:cNvSpPr>
          <p:nvPr>
            <p:ph idx="1"/>
          </p:nvPr>
        </p:nvSpPr>
        <p:spPr>
          <a:xfrm>
            <a:off x="566738" y="4846320"/>
            <a:ext cx="8001000" cy="1173480"/>
          </a:xfrm>
        </p:spPr>
        <p:txBody>
          <a:bodyPr/>
          <a:lstStyle/>
          <a:p>
            <a:r>
              <a:rPr lang="en-US" dirty="0" smtClean="0"/>
              <a:t>Using location entropy and co-location to infer social relationships (likelihood of being </a:t>
            </a:r>
            <a:r>
              <a:rPr lang="en-US" dirty="0" err="1" smtClean="0"/>
              <a:t>Facebook</a:t>
            </a:r>
            <a:r>
              <a:rPr lang="en-US" dirty="0" smtClean="0"/>
              <a:t> friends)</a:t>
            </a:r>
            <a:endParaRPr lang="en-US" dirty="0"/>
          </a:p>
        </p:txBody>
      </p:sp>
      <p:pic>
        <p:nvPicPr>
          <p:cNvPr id="5" name="Picture 3"/>
          <p:cNvPicPr>
            <a:picLocks noChangeAspect="1" noChangeArrowheads="1"/>
          </p:cNvPicPr>
          <p:nvPr/>
        </p:nvPicPr>
        <p:blipFill>
          <a:blip r:embed="rId2" cstate="print"/>
          <a:srcRect l="24000" t="18667" r="26250" b="10667"/>
          <a:stretch>
            <a:fillRect/>
          </a:stretch>
        </p:blipFill>
        <p:spPr bwMode="auto">
          <a:xfrm>
            <a:off x="-218440" y="777284"/>
            <a:ext cx="5054600" cy="4038508"/>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l="42000" t="20000" r="13500" b="32000"/>
          <a:stretch>
            <a:fillRect/>
          </a:stretch>
        </p:blipFill>
        <p:spPr bwMode="auto">
          <a:xfrm>
            <a:off x="4622800" y="1432561"/>
            <a:ext cx="4521200" cy="3246120"/>
          </a:xfrm>
          <a:prstGeom prst="rect">
            <a:avLst/>
          </a:prstGeom>
          <a:noFill/>
          <a:ln w="9525">
            <a:noFill/>
            <a:miter lim="800000"/>
            <a:headEnd/>
            <a:tailEnd/>
          </a:ln>
        </p:spPr>
      </p:pic>
    </p:spTree>
    <p:extLst>
      <p:ext uri="{BB962C8B-B14F-4D97-AF65-F5344CB8AC3E}">
        <p14:creationId xmlns:p14="http://schemas.microsoft.com/office/powerpoint/2010/main" val="18101284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0" y="914400"/>
            <a:ext cx="9144000" cy="5105400"/>
          </a:xfrm>
        </p:spPr>
        <p:txBody>
          <a:bodyPr/>
          <a:lstStyle/>
          <a:p>
            <a:r>
              <a:rPr lang="en-US" sz="2000" b="1" dirty="0" smtClean="0"/>
              <a:t>Required:</a:t>
            </a:r>
            <a:r>
              <a:rPr lang="en-US" sz="2000" dirty="0" smtClean="0"/>
              <a:t> </a:t>
            </a:r>
          </a:p>
          <a:p>
            <a:pPr lvl="1"/>
            <a:r>
              <a:rPr lang="en-US" sz="1800" dirty="0" smtClean="0"/>
              <a:t>These slides</a:t>
            </a:r>
          </a:p>
          <a:p>
            <a:r>
              <a:rPr lang="en-US" sz="2000" b="1" dirty="0" smtClean="0"/>
              <a:t>Optional:</a:t>
            </a:r>
          </a:p>
          <a:p>
            <a:pPr lvl="1"/>
            <a:r>
              <a:rPr lang="en-US" sz="1600" dirty="0" smtClean="0"/>
              <a:t>Understanding the HIPAA Privacy Rule: </a:t>
            </a:r>
            <a:r>
              <a:rPr lang="en-US" sz="1600" dirty="0" smtClean="0">
                <a:hlinkClick r:id="rId2"/>
              </a:rPr>
              <a:t>http</a:t>
            </a:r>
            <a:r>
              <a:rPr lang="en-US" sz="1600" dirty="0">
                <a:hlinkClick r:id="rId2"/>
              </a:rPr>
              <a:t>://www.hhs.gov/ocr/privacy/hipaa/understanding/summary</a:t>
            </a:r>
            <a:r>
              <a:rPr lang="en-US" sz="1600" dirty="0" smtClean="0">
                <a:hlinkClick r:id="rId2"/>
              </a:rPr>
              <a:t>/</a:t>
            </a:r>
            <a:endParaRPr lang="en-US" sz="1600" dirty="0" smtClean="0"/>
          </a:p>
          <a:p>
            <a:pPr lvl="1"/>
            <a:r>
              <a:rPr lang="en-US" sz="1600" dirty="0" smtClean="0"/>
              <a:t>AOL 2006 search data leak incident: </a:t>
            </a:r>
            <a:r>
              <a:rPr lang="en-US" sz="1600" dirty="0" smtClean="0">
                <a:hlinkClick r:id="rId3"/>
              </a:rPr>
              <a:t>http</a:t>
            </a:r>
            <a:r>
              <a:rPr lang="en-US" sz="1600" dirty="0">
                <a:hlinkClick r:id="rId3"/>
              </a:rPr>
              <a:t>://en.wikipedia.org/wiki/</a:t>
            </a:r>
            <a:r>
              <a:rPr lang="en-US" sz="1600" dirty="0" smtClean="0">
                <a:hlinkClick r:id="rId3"/>
              </a:rPr>
              <a:t>AOL_search_data_leak</a:t>
            </a:r>
            <a:endParaRPr lang="en-US" sz="1600" dirty="0"/>
          </a:p>
          <a:p>
            <a:pPr lvl="1"/>
            <a:r>
              <a:rPr lang="en-US" sz="1600" dirty="0" smtClean="0"/>
              <a:t>J. </a:t>
            </a:r>
            <a:r>
              <a:rPr lang="en-US" sz="1600" dirty="0" err="1" smtClean="0"/>
              <a:t>Cranshaw</a:t>
            </a:r>
            <a:r>
              <a:rPr lang="en-US" sz="1600" dirty="0" smtClean="0"/>
              <a:t>, E. </a:t>
            </a:r>
            <a:r>
              <a:rPr lang="en-US" sz="1600" dirty="0" err="1" smtClean="0"/>
              <a:t>Toch</a:t>
            </a:r>
            <a:r>
              <a:rPr lang="en-US" sz="1600" dirty="0" smtClean="0"/>
              <a:t>, J. Hong, A. </a:t>
            </a:r>
            <a:r>
              <a:rPr lang="en-US" sz="1600" dirty="0" err="1" smtClean="0"/>
              <a:t>Kittur</a:t>
            </a:r>
            <a:r>
              <a:rPr lang="en-US" sz="1600" dirty="0" smtClean="0"/>
              <a:t>, N. </a:t>
            </a:r>
            <a:r>
              <a:rPr lang="en-US" sz="1600" dirty="0" err="1" smtClean="0"/>
              <a:t>Sadeh</a:t>
            </a:r>
            <a:r>
              <a:rPr lang="en-US" sz="1600" dirty="0" smtClean="0"/>
              <a:t>, “Bridging the gap between physical location and online social networks”, </a:t>
            </a:r>
            <a:r>
              <a:rPr lang="en-US" sz="1600" dirty="0" err="1" smtClean="0"/>
              <a:t>Ubicomp</a:t>
            </a:r>
            <a:r>
              <a:rPr lang="en-US" sz="1600" dirty="0"/>
              <a:t> 2010 </a:t>
            </a:r>
            <a:r>
              <a:rPr lang="en-US" sz="1600" dirty="0">
                <a:hlinkClick r:id="rId4"/>
              </a:rPr>
              <a:t>http://dl.acm.org/citation.cfm?id=</a:t>
            </a:r>
            <a:r>
              <a:rPr lang="en-US" sz="1600" dirty="0" smtClean="0">
                <a:hlinkClick r:id="rId4"/>
              </a:rPr>
              <a:t>1864380</a:t>
            </a:r>
            <a:r>
              <a:rPr lang="en-US" sz="1600" dirty="0" smtClean="0"/>
              <a:t> </a:t>
            </a:r>
          </a:p>
          <a:p>
            <a:pPr lvl="1"/>
            <a:r>
              <a:rPr lang="en-US" sz="1600" dirty="0"/>
              <a:t>The "Re-identification" of Governor William Weld's </a:t>
            </a:r>
            <a:r>
              <a:rPr lang="en-US" sz="1600" dirty="0" err="1" smtClean="0"/>
              <a:t>MedicalInformation</a:t>
            </a:r>
            <a:r>
              <a:rPr lang="en-US" sz="1600" dirty="0"/>
              <a:t>: A Critical Re-examination of Health Data Identification </a:t>
            </a:r>
            <a:r>
              <a:rPr lang="en-US" sz="1600" dirty="0" smtClean="0"/>
              <a:t>Risks and </a:t>
            </a:r>
            <a:r>
              <a:rPr lang="en-US" sz="1600" dirty="0"/>
              <a:t>Privacy Protections, Then and Now </a:t>
            </a:r>
            <a:r>
              <a:rPr lang="en-US" sz="1600" dirty="0" smtClean="0"/>
              <a:t>-</a:t>
            </a:r>
            <a:r>
              <a:rPr lang="en-US" sz="1600" dirty="0" smtClean="0">
                <a:hlinkClick r:id="rId5"/>
              </a:rPr>
              <a:t>http</a:t>
            </a:r>
            <a:r>
              <a:rPr lang="en-US" sz="1600" dirty="0">
                <a:hlinkClick r:id="rId5"/>
              </a:rPr>
              <a:t>://papers.ssrn.com/sol3/papers.cfm?abstract_id=</a:t>
            </a:r>
            <a:r>
              <a:rPr lang="en-US" sz="1600" dirty="0" smtClean="0">
                <a:hlinkClick r:id="rId5"/>
              </a:rPr>
              <a:t>2076397</a:t>
            </a:r>
            <a:r>
              <a:rPr lang="en-US" sz="1600" dirty="0" smtClean="0"/>
              <a:t> </a:t>
            </a:r>
          </a:p>
          <a:p>
            <a:pPr lvl="1"/>
            <a:r>
              <a:rPr lang="en-US" sz="1600" dirty="0" smtClean="0"/>
              <a:t>Inference Attacks on Location Tracks - </a:t>
            </a:r>
            <a:r>
              <a:rPr lang="en-US" sz="1600" dirty="0" smtClean="0">
                <a:hlinkClick r:id="rId6"/>
              </a:rPr>
              <a:t>http</a:t>
            </a:r>
            <a:r>
              <a:rPr lang="en-US" sz="1600" dirty="0">
                <a:hlinkClick r:id="rId6"/>
              </a:rPr>
              <a:t>://research.microsoft.com/en-us/um/people/jckrumm/Publications%202007/inference%20attack%20refined02%</a:t>
            </a:r>
            <a:r>
              <a:rPr lang="en-US" sz="1600" dirty="0" smtClean="0">
                <a:hlinkClick r:id="rId6"/>
              </a:rPr>
              <a:t>20distribute.pdf</a:t>
            </a:r>
            <a:endParaRPr lang="en-US" sz="1600" dirty="0" smtClean="0"/>
          </a:p>
          <a:p>
            <a:pPr lvl="1"/>
            <a:endParaRPr lang="en-US" sz="1800" dirty="0" smtClean="0"/>
          </a:p>
          <a:p>
            <a:pPr marL="471487" lvl="1" indent="0">
              <a:buNone/>
            </a:pPr>
            <a:endParaRPr lang="en-US" sz="1000" dirty="0" smtClean="0"/>
          </a:p>
        </p:txBody>
      </p:sp>
    </p:spTree>
    <p:extLst>
      <p:ext uri="{BB962C8B-B14F-4D97-AF65-F5344CB8AC3E}">
        <p14:creationId xmlns:p14="http://schemas.microsoft.com/office/powerpoint/2010/main" val="786565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dirty="0" smtClean="0"/>
              <a:t>Q&amp;A</a:t>
            </a:r>
          </a:p>
        </p:txBody>
      </p:sp>
      <p:graphicFrame>
        <p:nvGraphicFramePr>
          <p:cNvPr id="1026" name="Object 3"/>
          <p:cNvGraphicFramePr>
            <a:graphicFrameLocks noGrp="1" noChangeAspect="1"/>
          </p:cNvGraphicFramePr>
          <p:nvPr>
            <p:ph idx="1"/>
          </p:nvPr>
        </p:nvGraphicFramePr>
        <p:xfrm>
          <a:off x="3611563" y="987425"/>
          <a:ext cx="1911350" cy="4957763"/>
        </p:xfrm>
        <a:graphic>
          <a:graphicData uri="http://schemas.openxmlformats.org/presentationml/2006/ole">
            <mc:AlternateContent xmlns:mc="http://schemas.openxmlformats.org/markup-compatibility/2006">
              <mc:Choice xmlns:v="urn:schemas-microsoft-com:vml" Requires="v">
                <p:oleObj spid="_x0000_s1189" name="Clip" r:id="rId3" imgW="1857600" imgH="3995640" progId="">
                  <p:embed/>
                </p:oleObj>
              </mc:Choice>
              <mc:Fallback>
                <p:oleObj name="Clip" r:id="rId3" imgW="1857600" imgH="39956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1563" y="987425"/>
                        <a:ext cx="1911350" cy="4957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453965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Aggregators</a:t>
            </a:r>
            <a:endParaRPr lang="en-US" dirty="0"/>
          </a:p>
        </p:txBody>
      </p:sp>
      <p:sp>
        <p:nvSpPr>
          <p:cNvPr id="3" name="Content Placeholder 2"/>
          <p:cNvSpPr>
            <a:spLocks noGrp="1"/>
          </p:cNvSpPr>
          <p:nvPr>
            <p:ph idx="1"/>
          </p:nvPr>
        </p:nvSpPr>
        <p:spPr/>
        <p:txBody>
          <a:bodyPr/>
          <a:lstStyle/>
          <a:p>
            <a:r>
              <a:rPr lang="en-US" dirty="0" smtClean="0"/>
              <a:t>Google, Facebook, </a:t>
            </a:r>
            <a:r>
              <a:rPr lang="en-US" dirty="0" err="1" smtClean="0"/>
              <a:t>etc</a:t>
            </a:r>
            <a:endParaRPr lang="en-US" dirty="0" smtClean="0"/>
          </a:p>
          <a:p>
            <a:r>
              <a:rPr lang="en-US" dirty="0" smtClean="0"/>
              <a:t>Profiling companies: </a:t>
            </a:r>
            <a:r>
              <a:rPr lang="en-US" dirty="0" err="1" smtClean="0"/>
              <a:t>ChoicePoint</a:t>
            </a:r>
            <a:r>
              <a:rPr lang="en-US" dirty="0" smtClean="0"/>
              <a:t>, Acxiom, Experian</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781427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Now</a:t>
            </a:r>
            <a:endParaRPr lang="en-US" dirty="0"/>
          </a:p>
        </p:txBody>
      </p:sp>
      <p:sp>
        <p:nvSpPr>
          <p:cNvPr id="3" name="Content Placeholder 2"/>
          <p:cNvSpPr>
            <a:spLocks noGrp="1"/>
          </p:cNvSpPr>
          <p:nvPr>
            <p:ph idx="1"/>
          </p:nvPr>
        </p:nvSpPr>
        <p:spPr>
          <a:xfrm>
            <a:off x="1" y="914400"/>
            <a:ext cx="8873066" cy="5105400"/>
          </a:xfrm>
        </p:spPr>
        <p:txBody>
          <a:bodyPr/>
          <a:lstStyle/>
          <a:p>
            <a:r>
              <a:rPr lang="en-US" sz="2400" dirty="0">
                <a:hlinkClick r:id="rId2"/>
              </a:rPr>
              <a:t>http://www.youtube.com/watch?v=</a:t>
            </a:r>
            <a:r>
              <a:rPr lang="en-US" sz="2400" dirty="0" smtClean="0">
                <a:hlinkClick r:id="rId2"/>
              </a:rPr>
              <a:t>pPqliPzHYyc</a:t>
            </a:r>
            <a:endParaRPr lang="en-US" sz="2400" dirty="0" smtClean="0"/>
          </a:p>
          <a:p>
            <a:r>
              <a:rPr lang="en-US" sz="2400" dirty="0" smtClean="0"/>
              <a:t>What does Google Now know about you?</a:t>
            </a:r>
          </a:p>
          <a:p>
            <a:pPr marL="0" indent="0">
              <a:buNone/>
            </a:pPr>
            <a:endParaRPr lang="en-US" sz="2400" dirty="0"/>
          </a:p>
        </p:txBody>
      </p:sp>
      <p:pic>
        <p:nvPicPr>
          <p:cNvPr id="4" name="Picture 3" descr="Screen Shot 2013-11-26 at 8.46.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200" y="2402257"/>
            <a:ext cx="6426200" cy="3926575"/>
          </a:xfrm>
          <a:prstGeom prst="rect">
            <a:avLst/>
          </a:prstGeom>
        </p:spPr>
      </p:pic>
    </p:spTree>
    <p:extLst>
      <p:ext uri="{BB962C8B-B14F-4D97-AF65-F5344CB8AC3E}">
        <p14:creationId xmlns:p14="http://schemas.microsoft.com/office/powerpoint/2010/main" val="4100625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 Purpose</a:t>
            </a:r>
            <a:endParaRPr lang="en-US" dirty="0"/>
          </a:p>
        </p:txBody>
      </p:sp>
      <p:sp>
        <p:nvSpPr>
          <p:cNvPr id="3" name="Content Placeholder 2"/>
          <p:cNvSpPr>
            <a:spLocks noGrp="1"/>
          </p:cNvSpPr>
          <p:nvPr>
            <p:ph idx="1"/>
          </p:nvPr>
        </p:nvSpPr>
        <p:spPr>
          <a:xfrm>
            <a:off x="0" y="914400"/>
            <a:ext cx="9296400" cy="5105400"/>
          </a:xfrm>
        </p:spPr>
        <p:txBody>
          <a:bodyPr/>
          <a:lstStyle/>
          <a:p>
            <a:r>
              <a:rPr lang="en-US" dirty="0" smtClean="0"/>
              <a:t>Fundamental principle of information privacy is that information should be collected for a given purpose</a:t>
            </a:r>
          </a:p>
          <a:p>
            <a:pPr lvl="1"/>
            <a:r>
              <a:rPr lang="en-US" dirty="0" smtClean="0"/>
              <a:t>Purpose should be stated</a:t>
            </a:r>
          </a:p>
          <a:p>
            <a:pPr lvl="1"/>
            <a:r>
              <a:rPr lang="en-US" dirty="0" smtClean="0"/>
              <a:t>Consent (whether via opt-in or opt-out) is for a particular purpose</a:t>
            </a:r>
          </a:p>
          <a:p>
            <a:pPr lvl="1"/>
            <a:r>
              <a:rPr lang="en-US" dirty="0" smtClean="0"/>
              <a:t>Many laws and regulations place limits on frivolous data collection</a:t>
            </a:r>
          </a:p>
          <a:p>
            <a:r>
              <a:rPr lang="en-US" dirty="0" smtClean="0"/>
              <a:t>The aggregation, recombination and mining of data coming from multiple sources challenge these principles/expectations</a:t>
            </a:r>
            <a:endParaRPr lang="en-US" dirty="0"/>
          </a:p>
        </p:txBody>
      </p:sp>
    </p:spTree>
    <p:extLst>
      <p:ext uri="{BB962C8B-B14F-4D97-AF65-F5344CB8AC3E}">
        <p14:creationId xmlns:p14="http://schemas.microsoft.com/office/powerpoint/2010/main" val="2701675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Inference Control</a:t>
            </a:r>
            <a:endParaRPr lang="en-US" dirty="0"/>
          </a:p>
        </p:txBody>
      </p:sp>
      <p:sp>
        <p:nvSpPr>
          <p:cNvPr id="3" name="Content Placeholder 2"/>
          <p:cNvSpPr>
            <a:spLocks noGrp="1"/>
          </p:cNvSpPr>
          <p:nvPr>
            <p:ph idx="1"/>
          </p:nvPr>
        </p:nvSpPr>
        <p:spPr>
          <a:xfrm>
            <a:off x="389467" y="914400"/>
            <a:ext cx="8314266" cy="5105400"/>
          </a:xfrm>
        </p:spPr>
        <p:txBody>
          <a:bodyPr/>
          <a:lstStyle/>
          <a:p>
            <a:r>
              <a:rPr lang="en-US" sz="2400" dirty="0" smtClean="0"/>
              <a:t>The Internet and more generally increasingly complex value chains are promoting the exchange of data</a:t>
            </a:r>
          </a:p>
          <a:p>
            <a:pPr lvl="1"/>
            <a:r>
              <a:rPr lang="en-US" sz="2400" dirty="0" smtClean="0"/>
              <a:t>Amazon and UPS sharing your address</a:t>
            </a:r>
          </a:p>
          <a:p>
            <a:pPr lvl="1"/>
            <a:r>
              <a:rPr lang="en-US" sz="2400" dirty="0" smtClean="0"/>
              <a:t>Mobile apps sharing your data with ad networks and analytics companies</a:t>
            </a:r>
          </a:p>
          <a:p>
            <a:pPr lvl="1"/>
            <a:r>
              <a:rPr lang="en-US" sz="2400" dirty="0" smtClean="0"/>
              <a:t>Hospitals releasing medical data for research</a:t>
            </a:r>
          </a:p>
          <a:p>
            <a:r>
              <a:rPr lang="en-US" sz="2400" b="1" dirty="0" smtClean="0"/>
              <a:t>How do you share data with 3</a:t>
            </a:r>
            <a:r>
              <a:rPr lang="en-US" sz="2400" b="1" baseline="30000" dirty="0" smtClean="0"/>
              <a:t>rd</a:t>
            </a:r>
            <a:r>
              <a:rPr lang="en-US" sz="2400" b="1" dirty="0" smtClean="0"/>
              <a:t> parties while controlling inferences made using the data? </a:t>
            </a:r>
          </a:p>
          <a:p>
            <a:pPr lvl="1"/>
            <a:r>
              <a:rPr lang="en-US" sz="2400" dirty="0" smtClean="0"/>
              <a:t>Can you? </a:t>
            </a:r>
          </a:p>
          <a:p>
            <a:pPr lvl="1"/>
            <a:r>
              <a:rPr lang="en-US" sz="2400" dirty="0" smtClean="0"/>
              <a:t>Are there tradeoffs?</a:t>
            </a:r>
            <a:endParaRPr lang="en-US" sz="2400" dirty="0"/>
          </a:p>
        </p:txBody>
      </p:sp>
    </p:spTree>
    <p:extLst>
      <p:ext uri="{BB962C8B-B14F-4D97-AF65-F5344CB8AC3E}">
        <p14:creationId xmlns:p14="http://schemas.microsoft.com/office/powerpoint/2010/main" val="837693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674" y="152400"/>
            <a:ext cx="8569325" cy="609600"/>
          </a:xfrm>
        </p:spPr>
        <p:txBody>
          <a:bodyPr/>
          <a:lstStyle/>
          <a:p>
            <a:r>
              <a:rPr lang="en-US" sz="2600" dirty="0" smtClean="0"/>
              <a:t>Inference Control in Medicine</a:t>
            </a:r>
            <a:r>
              <a:rPr lang="en-US" sz="2600" dirty="0"/>
              <a:t> </a:t>
            </a:r>
            <a:r>
              <a:rPr lang="en-US" sz="2600" dirty="0" smtClean="0"/>
              <a:t>as An Example</a:t>
            </a:r>
            <a:endParaRPr lang="en-US" sz="2600" dirty="0"/>
          </a:p>
        </p:txBody>
      </p:sp>
      <p:sp>
        <p:nvSpPr>
          <p:cNvPr id="3" name="Content Placeholder 2"/>
          <p:cNvSpPr>
            <a:spLocks noGrp="1"/>
          </p:cNvSpPr>
          <p:nvPr>
            <p:ph idx="1"/>
          </p:nvPr>
        </p:nvSpPr>
        <p:spPr/>
        <p:txBody>
          <a:bodyPr/>
          <a:lstStyle/>
          <a:p>
            <a:r>
              <a:rPr lang="en-US" b="1" dirty="0" smtClean="0"/>
              <a:t>Standard approach</a:t>
            </a:r>
            <a:r>
              <a:rPr lang="en-US" dirty="0" smtClean="0"/>
              <a:t>:</a:t>
            </a:r>
          </a:p>
          <a:p>
            <a:pPr lvl="1"/>
            <a:r>
              <a:rPr lang="en-US" dirty="0" smtClean="0"/>
              <a:t>Remove patient’s name and address</a:t>
            </a:r>
          </a:p>
          <a:p>
            <a:pPr lvl="1"/>
            <a:r>
              <a:rPr lang="en-US" dirty="0" smtClean="0"/>
              <a:t>“De-identification”</a:t>
            </a:r>
          </a:p>
          <a:p>
            <a:r>
              <a:rPr lang="en-US" b="1" dirty="0" smtClean="0"/>
              <a:t>Problem: </a:t>
            </a:r>
            <a:r>
              <a:rPr lang="en-US" dirty="0" smtClean="0"/>
              <a:t>Many complex queries or combinations of queries can potentially be used to re-identify a patient</a:t>
            </a:r>
          </a:p>
          <a:p>
            <a:pPr lvl="1"/>
            <a:r>
              <a:rPr lang="en-US" sz="2200" dirty="0" smtClean="0"/>
              <a:t>e.g., query for a politician born on a given date who had a well-publicized accident on another date (e.g. broken collar bone in a football game in a given date), to see if this politician has also been treated for drug problems</a:t>
            </a:r>
          </a:p>
        </p:txBody>
      </p:sp>
    </p:spTree>
    <p:extLst>
      <p:ext uri="{BB962C8B-B14F-4D97-AF65-F5344CB8AC3E}">
        <p14:creationId xmlns:p14="http://schemas.microsoft.com/office/powerpoint/2010/main" val="403734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HIPAA Privacy Rule</a:t>
            </a:r>
            <a:endParaRPr lang="en-US" dirty="0"/>
          </a:p>
        </p:txBody>
      </p:sp>
      <p:sp>
        <p:nvSpPr>
          <p:cNvPr id="3" name="Content Placeholder 2"/>
          <p:cNvSpPr>
            <a:spLocks noGrp="1"/>
          </p:cNvSpPr>
          <p:nvPr>
            <p:ph idx="1"/>
          </p:nvPr>
        </p:nvSpPr>
        <p:spPr>
          <a:xfrm>
            <a:off x="118534" y="1066800"/>
            <a:ext cx="9025466" cy="5105400"/>
          </a:xfrm>
        </p:spPr>
        <p:txBody>
          <a:bodyPr/>
          <a:lstStyle/>
          <a:p>
            <a:r>
              <a:rPr lang="en-US" sz="2400" dirty="0" smtClean="0"/>
              <a:t>Recognizes “de-identified information” as medical information that “has been </a:t>
            </a:r>
            <a:r>
              <a:rPr lang="en-US" sz="2400" dirty="0" err="1" smtClean="0"/>
              <a:t>propertly</a:t>
            </a:r>
            <a:r>
              <a:rPr lang="en-US" sz="2400" dirty="0" smtClean="0"/>
              <a:t> de-identified.”</a:t>
            </a:r>
          </a:p>
          <a:p>
            <a:pPr lvl="1"/>
            <a:r>
              <a:rPr lang="en-US" sz="2200" dirty="0" smtClean="0"/>
              <a:t>Means:</a:t>
            </a:r>
          </a:p>
          <a:p>
            <a:pPr lvl="2"/>
            <a:r>
              <a:rPr lang="en-US" sz="2000" b="1" dirty="0" smtClean="0"/>
              <a:t>Either</a:t>
            </a:r>
            <a:r>
              <a:rPr lang="en-US" sz="2000" dirty="0" smtClean="0"/>
              <a:t>: </a:t>
            </a:r>
            <a:r>
              <a:rPr lang="en-US" sz="2000" b="1" dirty="0" smtClean="0"/>
              <a:t>18 specific identifiers </a:t>
            </a:r>
            <a:r>
              <a:rPr lang="en-US" sz="2000" dirty="0" smtClean="0"/>
              <a:t>have bee removed (</a:t>
            </a:r>
            <a:r>
              <a:rPr lang="en-US" sz="2000" dirty="0" err="1" smtClean="0"/>
              <a:t>e.g</a:t>
            </a:r>
            <a:r>
              <a:rPr lang="en-US" sz="2000" dirty="0" smtClean="0"/>
              <a:t>, name, street address, birth date as well as date of admission and discharge, SSN, photo, etc.) and </a:t>
            </a:r>
            <a:r>
              <a:rPr lang="en-US" sz="2000" b="1" dirty="0" smtClean="0"/>
              <a:t>the DB operator has no knowledge of additional sources </a:t>
            </a:r>
            <a:r>
              <a:rPr lang="en-US" sz="2000" dirty="0" smtClean="0"/>
              <a:t>of information that can be used to re-identify individuals</a:t>
            </a:r>
          </a:p>
          <a:p>
            <a:pPr lvl="2"/>
            <a:r>
              <a:rPr lang="en-US" sz="2000" b="1" dirty="0" smtClean="0"/>
              <a:t>Or: </a:t>
            </a:r>
            <a:r>
              <a:rPr lang="en-US" sz="2000" dirty="0" smtClean="0"/>
              <a:t>a </a:t>
            </a:r>
            <a:r>
              <a:rPr lang="en-US" sz="2000" b="1" dirty="0" smtClean="0"/>
              <a:t>qualified statistician </a:t>
            </a:r>
            <a:r>
              <a:rPr lang="en-US" sz="2000" dirty="0" smtClean="0"/>
              <a:t>concludes that the risk is substantially limited</a:t>
            </a:r>
          </a:p>
          <a:p>
            <a:pPr lvl="1"/>
            <a:r>
              <a:rPr lang="en-US" sz="2400" dirty="0" smtClean="0"/>
              <a:t>Also recognizes “</a:t>
            </a:r>
            <a:r>
              <a:rPr lang="en-US" sz="2400" b="1" dirty="0" smtClean="0"/>
              <a:t>limited data sets</a:t>
            </a:r>
            <a:r>
              <a:rPr lang="en-US" sz="2400" dirty="0" smtClean="0"/>
              <a:t>”, which contain more data but are subject to contractual restrictions</a:t>
            </a:r>
            <a:endParaRPr lang="en-US" sz="2400" dirty="0"/>
          </a:p>
        </p:txBody>
      </p:sp>
    </p:spTree>
    <p:extLst>
      <p:ext uri="{BB962C8B-B14F-4D97-AF65-F5344CB8AC3E}">
        <p14:creationId xmlns:p14="http://schemas.microsoft.com/office/powerpoint/2010/main" val="1551019976"/>
      </p:ext>
    </p:extLst>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3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3000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33914</TotalTime>
  <Words>2233</Words>
  <Application>Microsoft Macintosh PowerPoint</Application>
  <PresentationFormat>On-screen Show (4:3)</PresentationFormat>
  <Paragraphs>199</Paragraphs>
  <Slides>32</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Profile</vt:lpstr>
      <vt:lpstr>Clip</vt:lpstr>
      <vt:lpstr>Privacy and Big Data</vt:lpstr>
      <vt:lpstr>Outline</vt:lpstr>
      <vt:lpstr>Data-Centric Society</vt:lpstr>
      <vt:lpstr>Big Data Aggregators</vt:lpstr>
      <vt:lpstr>Google Now</vt:lpstr>
      <vt:lpstr>Data Collection Purpose</vt:lpstr>
      <vt:lpstr>Inference Control</vt:lpstr>
      <vt:lpstr>Inference Control in Medicine as An Example</vt:lpstr>
      <vt:lpstr>HIPAA Privacy Rule</vt:lpstr>
      <vt:lpstr>Anonymizing Data is No Easy Task - I</vt:lpstr>
      <vt:lpstr>Anonymizing Data is No Easy Task - II</vt:lpstr>
      <vt:lpstr>Theory of Inference Control</vt:lpstr>
      <vt:lpstr>Some Available Methods</vt:lpstr>
      <vt:lpstr>Query Set Size Control</vt:lpstr>
      <vt:lpstr>Trackers</vt:lpstr>
      <vt:lpstr>More Sophisticated Query Controls </vt:lpstr>
      <vt:lpstr>Cell Suppression</vt:lpstr>
      <vt:lpstr>Example of Grades</vt:lpstr>
      <vt:lpstr>Challenge</vt:lpstr>
      <vt:lpstr>Randomization</vt:lpstr>
      <vt:lpstr>Work over the past 15+ years</vt:lpstr>
      <vt:lpstr>PowerPoint Presentation</vt:lpstr>
      <vt:lpstr>PowerPoint Presentation</vt:lpstr>
      <vt:lpstr>PowerPoint Presentation</vt:lpstr>
      <vt:lpstr>PowerPoint Presentation</vt:lpstr>
      <vt:lpstr>PowerPoint Presentation</vt:lpstr>
      <vt:lpstr>PowerPoint Presentation</vt:lpstr>
      <vt:lpstr>Examples of Projects</vt:lpstr>
      <vt:lpstr>Exploring Temporal Dimension</vt:lpstr>
      <vt:lpstr>Example of Location Privacy Risks</vt:lpstr>
      <vt:lpstr>References</vt:lpstr>
      <vt:lpstr>Q&amp;A</vt:lpstr>
    </vt:vector>
  </TitlesOfParts>
  <Company>GSIA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Auction and Fixed Price</dc:title>
  <dc:creator>Xin Wang</dc:creator>
  <cp:lastModifiedBy>Norman</cp:lastModifiedBy>
  <cp:revision>1551</cp:revision>
  <cp:lastPrinted>1601-01-01T00:00:00Z</cp:lastPrinted>
  <dcterms:created xsi:type="dcterms:W3CDTF">2002-10-03T03:03:24Z</dcterms:created>
  <dcterms:modified xsi:type="dcterms:W3CDTF">2013-11-26T15:35:13Z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